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61" r:id="rId3"/>
    <p:sldId id="259" r:id="rId4"/>
    <p:sldId id="260" r:id="rId5"/>
    <p:sldId id="257"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693"/>
  </p:normalViewPr>
  <p:slideViewPr>
    <p:cSldViewPr snapToGrid="0" snapToObjects="1">
      <p:cViewPr varScale="1">
        <p:scale>
          <a:sx n="125" d="100"/>
          <a:sy n="125" d="100"/>
        </p:scale>
        <p:origin x="11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tiff>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6AC87-FACE-D644-BBE5-513117440A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1AFF7AA-FAC5-1542-9145-2518804E0F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4D2EFE-B524-9649-9ED3-9EC93A6A2100}"/>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6B1432AC-D2FA-2B4C-91F4-1BE030946D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8243EB-6616-804D-83CF-FAEC2B2314BB}"/>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913868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DD65D-D3CD-4D44-8ED2-B255B4DD05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A0197E-0E9C-6A45-A571-134B205475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75BDAE-4DAD-D744-82BC-C9CAD1F13B07}"/>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A377E08A-FB01-7C43-8609-0DBBA91CCD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55844F-7285-364B-870D-C9682DC6BD20}"/>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2822673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53AF50-641A-D44D-AD5E-4BAB2A7CF8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A83B3EF-B660-074F-AD0F-8FCEEFDCF0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0D1694-4AD5-8A4D-978A-65783D3A83CF}"/>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1B4C77B4-2705-7D40-823D-427BB395BE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F15191-E7DB-1748-BE4A-E97416466340}"/>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2266703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FCC02-57BF-FF40-ACE0-58823DCF9A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7DDB0E-6A16-084A-9B7F-BBC23D0272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D921D8-1590-7242-8C22-F3D6BCA12518}"/>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BE1DBCC2-1D85-5E4F-A63E-2AE4C813CF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78BA55-8DAD-8742-AD42-E0D6091F972C}"/>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3045740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937CE-EC81-5244-92AE-7BF08FF666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678FC9-31CA-3544-9706-5FF5D668DE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85AA37D-6D7E-2049-81C7-482B63B78B12}"/>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18B2D248-BC03-3F48-B001-0EF6150681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429170-F24B-EA4D-9CA4-15478EA53EBC}"/>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3698688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7CA19-CC27-6D44-91F7-3EF3FAAA31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EB02ED-C5E3-AA41-AA9F-B550A653CA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3FA042-24DC-9F4E-ADFB-AF53E6C128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813280-441D-DD4D-ABA5-BDE67DDB7717}"/>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6" name="Footer Placeholder 5">
            <a:extLst>
              <a:ext uri="{FF2B5EF4-FFF2-40B4-BE49-F238E27FC236}">
                <a16:creationId xmlns:a16="http://schemas.microsoft.com/office/drawing/2014/main" id="{07CC4AE6-C7FC-7D40-8EAC-F3664E0FDF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33AA5F-19C2-D64F-8CE8-DD70BA7CBFBA}"/>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1942908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86BE-3C27-5E41-A587-738ED68BA0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94FB3B-14F0-464E-B4E4-650FEEED46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6B11E4-B526-2B4F-B799-0B13E9A360E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F3ECA2-4C05-7345-A51C-B0450CC6B4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F3633C-847B-E041-8ED6-3DAD1CE8C6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D468C2-705F-0C46-8456-ECD05DEC5699}"/>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8" name="Footer Placeholder 7">
            <a:extLst>
              <a:ext uri="{FF2B5EF4-FFF2-40B4-BE49-F238E27FC236}">
                <a16:creationId xmlns:a16="http://schemas.microsoft.com/office/drawing/2014/main" id="{E13E5132-3239-FF4D-85D7-3C5E942508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76E55A-4FB4-6748-8814-1F2136B52F1D}"/>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2902422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DC167-31D8-E44D-B652-481C1F655A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26A297-0F14-0A4C-805D-0068E8F4ADA2}"/>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4" name="Footer Placeholder 3">
            <a:extLst>
              <a:ext uri="{FF2B5EF4-FFF2-40B4-BE49-F238E27FC236}">
                <a16:creationId xmlns:a16="http://schemas.microsoft.com/office/drawing/2014/main" id="{1A712A98-9ED8-FE44-8EB8-F03AEECC1F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54B22-628A-2C44-B4F7-20CE3ED0E585}"/>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887800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9FD906-C8FD-C44F-8E46-6D0725AAC0CA}"/>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3" name="Footer Placeholder 2">
            <a:extLst>
              <a:ext uri="{FF2B5EF4-FFF2-40B4-BE49-F238E27FC236}">
                <a16:creationId xmlns:a16="http://schemas.microsoft.com/office/drawing/2014/main" id="{4FDF6EC0-3FD8-6749-BF90-2D958E3D2A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ECC25C-3A82-3344-A519-16132C4A8E3E}"/>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79787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B3994-E078-0D40-A402-8EBA5A6AF9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B67EF2B-2C6C-CE44-8016-8969D3A782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8BA7DFA-9B73-2A4E-A8DD-EC8B865CDE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C01CB2-62C6-1249-87CA-C22E94CC749B}"/>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6" name="Footer Placeholder 5">
            <a:extLst>
              <a:ext uri="{FF2B5EF4-FFF2-40B4-BE49-F238E27FC236}">
                <a16:creationId xmlns:a16="http://schemas.microsoft.com/office/drawing/2014/main" id="{F0C3DFCC-68BB-CC43-8C7F-2EDCEE4431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202748-C51A-7E4B-B291-F3C8B1B5E6EF}"/>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869003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0DB9B-E224-4A46-8788-4F431D9BED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A4B8AA-4E97-5441-BFA6-864D732DF6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DE2171-0F5A-E74A-94E4-C03FCD3DC7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5CFF2A-44CA-404B-82E6-38D7C499B24C}"/>
              </a:ext>
            </a:extLst>
          </p:cNvPr>
          <p:cNvSpPr>
            <a:spLocks noGrp="1"/>
          </p:cNvSpPr>
          <p:nvPr>
            <p:ph type="dt" sz="half" idx="10"/>
          </p:nvPr>
        </p:nvSpPr>
        <p:spPr/>
        <p:txBody>
          <a:bodyPr/>
          <a:lstStyle/>
          <a:p>
            <a:fld id="{08DDB205-F659-A843-A740-B68FB6AB3EA4}" type="datetimeFigureOut">
              <a:rPr lang="en-US" smtClean="0"/>
              <a:t>4/24/20</a:t>
            </a:fld>
            <a:endParaRPr lang="en-US"/>
          </a:p>
        </p:txBody>
      </p:sp>
      <p:sp>
        <p:nvSpPr>
          <p:cNvPr id="6" name="Footer Placeholder 5">
            <a:extLst>
              <a:ext uri="{FF2B5EF4-FFF2-40B4-BE49-F238E27FC236}">
                <a16:creationId xmlns:a16="http://schemas.microsoft.com/office/drawing/2014/main" id="{478A1AED-B2C5-9E45-9774-CF54CDC074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6BE6C3-3CA5-8540-BBCF-2CA26B47AE0F}"/>
              </a:ext>
            </a:extLst>
          </p:cNvPr>
          <p:cNvSpPr>
            <a:spLocks noGrp="1"/>
          </p:cNvSpPr>
          <p:nvPr>
            <p:ph type="sldNum" sz="quarter" idx="12"/>
          </p:nvPr>
        </p:nvSpPr>
        <p:spPr/>
        <p:txBody>
          <a:bodyPr/>
          <a:lstStyle/>
          <a:p>
            <a:fld id="{8B4B44D4-9056-E640-A6F0-5B38AEA3E062}" type="slidenum">
              <a:rPr lang="en-US" smtClean="0"/>
              <a:t>‹#›</a:t>
            </a:fld>
            <a:endParaRPr lang="en-US"/>
          </a:p>
        </p:txBody>
      </p:sp>
    </p:spTree>
    <p:extLst>
      <p:ext uri="{BB962C8B-B14F-4D97-AF65-F5344CB8AC3E}">
        <p14:creationId xmlns:p14="http://schemas.microsoft.com/office/powerpoint/2010/main" val="493143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ECB1A6-EDE7-C94C-AA95-5406773085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40162B-50BB-2B43-8F57-BFF86CE22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40037B-13DD-5842-A3F7-30E0DB6607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DDB205-F659-A843-A740-B68FB6AB3EA4}" type="datetimeFigureOut">
              <a:rPr lang="en-US" smtClean="0"/>
              <a:t>4/24/20</a:t>
            </a:fld>
            <a:endParaRPr lang="en-US"/>
          </a:p>
        </p:txBody>
      </p:sp>
      <p:sp>
        <p:nvSpPr>
          <p:cNvPr id="5" name="Footer Placeholder 4">
            <a:extLst>
              <a:ext uri="{FF2B5EF4-FFF2-40B4-BE49-F238E27FC236}">
                <a16:creationId xmlns:a16="http://schemas.microsoft.com/office/drawing/2014/main" id="{C23F9230-A69C-8049-B744-3C41DD6683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7007863-C978-474D-89F9-4B5430A0DC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4B44D4-9056-E640-A6F0-5B38AEA3E062}" type="slidenum">
              <a:rPr lang="en-US" smtClean="0"/>
              <a:t>‹#›</a:t>
            </a:fld>
            <a:endParaRPr lang="en-US"/>
          </a:p>
        </p:txBody>
      </p:sp>
    </p:spTree>
    <p:extLst>
      <p:ext uri="{BB962C8B-B14F-4D97-AF65-F5344CB8AC3E}">
        <p14:creationId xmlns:p14="http://schemas.microsoft.com/office/powerpoint/2010/main" val="2361277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hyperlink" Target="https://www.ibm.com/support/knowledgecenter/SSRLD6_7.3.0/kqi_userguide/c-hacmp_kqi_ap_cluster.html?view=kc#c-hacmp_kqi_ap_cluster__hacmp_kqi_ap_arc"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E271739-25A7-9B46-96C3-CF90F9A31485}"/>
              </a:ext>
            </a:extLst>
          </p:cNvPr>
          <p:cNvPicPr>
            <a:picLocks noChangeAspect="1"/>
          </p:cNvPicPr>
          <p:nvPr/>
        </p:nvPicPr>
        <p:blipFill rotWithShape="1">
          <a:blip r:embed="rId2"/>
          <a:srcRect l="23328" r="23147"/>
          <a:stretch/>
        </p:blipFill>
        <p:spPr>
          <a:xfrm>
            <a:off x="5564051" y="2218134"/>
            <a:ext cx="805543" cy="787400"/>
          </a:xfrm>
          <a:prstGeom prst="rect">
            <a:avLst/>
          </a:prstGeom>
        </p:spPr>
      </p:pic>
      <p:pic>
        <p:nvPicPr>
          <p:cNvPr id="5" name="Picture 4">
            <a:extLst>
              <a:ext uri="{FF2B5EF4-FFF2-40B4-BE49-F238E27FC236}">
                <a16:creationId xmlns:a16="http://schemas.microsoft.com/office/drawing/2014/main" id="{EC77BF3F-6C00-EE4D-92EB-3CA110B1A92A}"/>
              </a:ext>
            </a:extLst>
          </p:cNvPr>
          <p:cNvPicPr>
            <a:picLocks noChangeAspect="1"/>
          </p:cNvPicPr>
          <p:nvPr/>
        </p:nvPicPr>
        <p:blipFill>
          <a:blip r:embed="rId3"/>
          <a:stretch>
            <a:fillRect/>
          </a:stretch>
        </p:blipFill>
        <p:spPr>
          <a:xfrm>
            <a:off x="7389703" y="3602983"/>
            <a:ext cx="956072" cy="838200"/>
          </a:xfrm>
          <a:prstGeom prst="rect">
            <a:avLst/>
          </a:prstGeom>
        </p:spPr>
      </p:pic>
      <p:pic>
        <p:nvPicPr>
          <p:cNvPr id="6" name="Picture 5">
            <a:extLst>
              <a:ext uri="{FF2B5EF4-FFF2-40B4-BE49-F238E27FC236}">
                <a16:creationId xmlns:a16="http://schemas.microsoft.com/office/drawing/2014/main" id="{8EF1B78A-573B-A149-B996-4AB2D826F96D}"/>
              </a:ext>
            </a:extLst>
          </p:cNvPr>
          <p:cNvPicPr>
            <a:picLocks noChangeAspect="1"/>
          </p:cNvPicPr>
          <p:nvPr/>
        </p:nvPicPr>
        <p:blipFill>
          <a:blip r:embed="rId3"/>
          <a:stretch>
            <a:fillRect/>
          </a:stretch>
        </p:blipFill>
        <p:spPr>
          <a:xfrm>
            <a:off x="3282098" y="3602983"/>
            <a:ext cx="956072" cy="838200"/>
          </a:xfrm>
          <a:prstGeom prst="rect">
            <a:avLst/>
          </a:prstGeom>
        </p:spPr>
      </p:pic>
      <p:cxnSp>
        <p:nvCxnSpPr>
          <p:cNvPr id="8" name="Elbow Connector 7">
            <a:extLst>
              <a:ext uri="{FF2B5EF4-FFF2-40B4-BE49-F238E27FC236}">
                <a16:creationId xmlns:a16="http://schemas.microsoft.com/office/drawing/2014/main" id="{330A5B60-1CB5-3D4E-BEB3-8AD392BB631C}"/>
              </a:ext>
            </a:extLst>
          </p:cNvPr>
          <p:cNvCxnSpPr>
            <a:cxnSpLocks/>
            <a:stCxn id="4" idx="3"/>
            <a:endCxn id="5" idx="0"/>
          </p:cNvCxnSpPr>
          <p:nvPr/>
        </p:nvCxnSpPr>
        <p:spPr>
          <a:xfrm>
            <a:off x="6369594" y="2611834"/>
            <a:ext cx="1498145" cy="9911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34B1F70E-5752-EA40-9980-248C01A75998}"/>
              </a:ext>
            </a:extLst>
          </p:cNvPr>
          <p:cNvCxnSpPr>
            <a:cxnSpLocks/>
            <a:stCxn id="4" idx="1"/>
            <a:endCxn id="6" idx="0"/>
          </p:cNvCxnSpPr>
          <p:nvPr/>
        </p:nvCxnSpPr>
        <p:spPr>
          <a:xfrm rot="10800000" flipV="1">
            <a:off x="3760135" y="2611833"/>
            <a:ext cx="1803917" cy="99114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2ECCCC-AC80-B24C-BF9E-13B8EBBC408D}"/>
              </a:ext>
            </a:extLst>
          </p:cNvPr>
          <p:cNvSpPr txBox="1"/>
          <p:nvPr/>
        </p:nvSpPr>
        <p:spPr>
          <a:xfrm>
            <a:off x="3375339" y="4506454"/>
            <a:ext cx="957943" cy="369332"/>
          </a:xfrm>
          <a:prstGeom prst="rect">
            <a:avLst/>
          </a:prstGeom>
          <a:noFill/>
        </p:spPr>
        <p:txBody>
          <a:bodyPr wrap="square" rtlCol="0">
            <a:spAutoFit/>
          </a:bodyPr>
          <a:lstStyle/>
          <a:p>
            <a:r>
              <a:rPr lang="en-US" dirty="0"/>
              <a:t>vmONE</a:t>
            </a:r>
          </a:p>
        </p:txBody>
      </p:sp>
      <p:sp>
        <p:nvSpPr>
          <p:cNvPr id="17" name="TextBox 16">
            <a:extLst>
              <a:ext uri="{FF2B5EF4-FFF2-40B4-BE49-F238E27FC236}">
                <a16:creationId xmlns:a16="http://schemas.microsoft.com/office/drawing/2014/main" id="{BBDB4689-E6F2-8749-8B5E-C6E97BE119F6}"/>
              </a:ext>
            </a:extLst>
          </p:cNvPr>
          <p:cNvSpPr txBox="1"/>
          <p:nvPr/>
        </p:nvSpPr>
        <p:spPr>
          <a:xfrm>
            <a:off x="7489542" y="4506454"/>
            <a:ext cx="957943" cy="369332"/>
          </a:xfrm>
          <a:prstGeom prst="rect">
            <a:avLst/>
          </a:prstGeom>
          <a:noFill/>
        </p:spPr>
        <p:txBody>
          <a:bodyPr wrap="square" rtlCol="0">
            <a:spAutoFit/>
          </a:bodyPr>
          <a:lstStyle/>
          <a:p>
            <a:r>
              <a:rPr lang="en-US" dirty="0"/>
              <a:t>vmTWO</a:t>
            </a:r>
          </a:p>
        </p:txBody>
      </p:sp>
      <p:sp>
        <p:nvSpPr>
          <p:cNvPr id="18" name="Hexagon 17">
            <a:extLst>
              <a:ext uri="{FF2B5EF4-FFF2-40B4-BE49-F238E27FC236}">
                <a16:creationId xmlns:a16="http://schemas.microsoft.com/office/drawing/2014/main" id="{66B5A27E-3988-124C-B305-F2436E083709}"/>
              </a:ext>
            </a:extLst>
          </p:cNvPr>
          <p:cNvSpPr/>
          <p:nvPr/>
        </p:nvSpPr>
        <p:spPr>
          <a:xfrm>
            <a:off x="8414999" y="3621973"/>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5BF1088D-10D3-454A-88B1-6C837B4E3633}"/>
              </a:ext>
            </a:extLst>
          </p:cNvPr>
          <p:cNvSpPr txBox="1"/>
          <p:nvPr/>
        </p:nvSpPr>
        <p:spPr>
          <a:xfrm>
            <a:off x="8801333" y="3577783"/>
            <a:ext cx="1743473" cy="307777"/>
          </a:xfrm>
          <a:prstGeom prst="rect">
            <a:avLst/>
          </a:prstGeom>
          <a:noFill/>
        </p:spPr>
        <p:txBody>
          <a:bodyPr wrap="square" rtlCol="0">
            <a:spAutoFit/>
          </a:bodyPr>
          <a:lstStyle/>
          <a:p>
            <a:r>
              <a:rPr lang="en-US" sz="1400" dirty="0"/>
              <a:t>http://v.x.y.z/</a:t>
            </a:r>
          </a:p>
        </p:txBody>
      </p:sp>
      <p:sp>
        <p:nvSpPr>
          <p:cNvPr id="20" name="Hexagon 19">
            <a:extLst>
              <a:ext uri="{FF2B5EF4-FFF2-40B4-BE49-F238E27FC236}">
                <a16:creationId xmlns:a16="http://schemas.microsoft.com/office/drawing/2014/main" id="{862EE62C-7084-0843-8FBA-69116D9BBAAF}"/>
              </a:ext>
            </a:extLst>
          </p:cNvPr>
          <p:cNvSpPr/>
          <p:nvPr/>
        </p:nvSpPr>
        <p:spPr>
          <a:xfrm>
            <a:off x="8427643" y="4112862"/>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C2C4E28-215B-C44A-88A8-BBF001E59A73}"/>
              </a:ext>
            </a:extLst>
          </p:cNvPr>
          <p:cNvSpPr txBox="1"/>
          <p:nvPr/>
        </p:nvSpPr>
        <p:spPr>
          <a:xfrm>
            <a:off x="8801333" y="4133406"/>
            <a:ext cx="2917372" cy="307777"/>
          </a:xfrm>
          <a:prstGeom prst="rect">
            <a:avLst/>
          </a:prstGeom>
          <a:noFill/>
        </p:spPr>
        <p:txBody>
          <a:bodyPr wrap="square" rtlCol="0">
            <a:spAutoFit/>
          </a:bodyPr>
          <a:lstStyle/>
          <a:p>
            <a:r>
              <a:rPr lang="en-US" sz="1400" dirty="0"/>
              <a:t>http:// v.x.y.z/healthprobe</a:t>
            </a:r>
          </a:p>
        </p:txBody>
      </p:sp>
      <p:sp>
        <p:nvSpPr>
          <p:cNvPr id="22" name="Hexagon 21">
            <a:extLst>
              <a:ext uri="{FF2B5EF4-FFF2-40B4-BE49-F238E27FC236}">
                <a16:creationId xmlns:a16="http://schemas.microsoft.com/office/drawing/2014/main" id="{0C31BF03-342D-2446-935B-AC430FC41C50}"/>
              </a:ext>
            </a:extLst>
          </p:cNvPr>
          <p:cNvSpPr/>
          <p:nvPr/>
        </p:nvSpPr>
        <p:spPr>
          <a:xfrm>
            <a:off x="821696" y="3695986"/>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0BE091B3-4622-E14F-8CFD-FD9AA67A0FC5}"/>
              </a:ext>
            </a:extLst>
          </p:cNvPr>
          <p:cNvSpPr txBox="1"/>
          <p:nvPr/>
        </p:nvSpPr>
        <p:spPr>
          <a:xfrm>
            <a:off x="1259082" y="3673892"/>
            <a:ext cx="1743473" cy="307777"/>
          </a:xfrm>
          <a:prstGeom prst="rect">
            <a:avLst/>
          </a:prstGeom>
          <a:noFill/>
        </p:spPr>
        <p:txBody>
          <a:bodyPr wrap="square" rtlCol="0">
            <a:spAutoFit/>
          </a:bodyPr>
          <a:lstStyle/>
          <a:p>
            <a:r>
              <a:rPr lang="en-US" sz="1400" dirty="0"/>
              <a:t>http://a.b.c.d/</a:t>
            </a:r>
          </a:p>
        </p:txBody>
      </p:sp>
      <p:sp>
        <p:nvSpPr>
          <p:cNvPr id="24" name="Hexagon 23">
            <a:extLst>
              <a:ext uri="{FF2B5EF4-FFF2-40B4-BE49-F238E27FC236}">
                <a16:creationId xmlns:a16="http://schemas.microsoft.com/office/drawing/2014/main" id="{3D84635B-9D22-CF45-AC31-D94604DD7D0C}"/>
              </a:ext>
            </a:extLst>
          </p:cNvPr>
          <p:cNvSpPr/>
          <p:nvPr/>
        </p:nvSpPr>
        <p:spPr>
          <a:xfrm>
            <a:off x="814669" y="4074672"/>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4A75955D-8EE8-6045-A5A2-5B20967C760C}"/>
              </a:ext>
            </a:extLst>
          </p:cNvPr>
          <p:cNvSpPr txBox="1"/>
          <p:nvPr/>
        </p:nvSpPr>
        <p:spPr>
          <a:xfrm>
            <a:off x="1259082" y="4052578"/>
            <a:ext cx="2195328" cy="307777"/>
          </a:xfrm>
          <a:prstGeom prst="rect">
            <a:avLst/>
          </a:prstGeom>
          <a:noFill/>
        </p:spPr>
        <p:txBody>
          <a:bodyPr wrap="square" rtlCol="0">
            <a:spAutoFit/>
          </a:bodyPr>
          <a:lstStyle/>
          <a:p>
            <a:r>
              <a:rPr lang="en-US" sz="1400" dirty="0"/>
              <a:t>http://a.b.c.d/healthprobe</a:t>
            </a:r>
          </a:p>
        </p:txBody>
      </p:sp>
      <p:sp>
        <p:nvSpPr>
          <p:cNvPr id="7" name="Rectangle 6">
            <a:extLst>
              <a:ext uri="{FF2B5EF4-FFF2-40B4-BE49-F238E27FC236}">
                <a16:creationId xmlns:a16="http://schemas.microsoft.com/office/drawing/2014/main" id="{D62897DA-5EDE-704D-851D-000EB3BA427E}"/>
              </a:ext>
            </a:extLst>
          </p:cNvPr>
          <p:cNvSpPr/>
          <p:nvPr/>
        </p:nvSpPr>
        <p:spPr>
          <a:xfrm>
            <a:off x="4124960" y="690880"/>
            <a:ext cx="711200" cy="447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594C4E9-0233-E345-BF1C-FE3666DC000A}"/>
              </a:ext>
            </a:extLst>
          </p:cNvPr>
          <p:cNvSpPr/>
          <p:nvPr/>
        </p:nvSpPr>
        <p:spPr>
          <a:xfrm>
            <a:off x="5208451" y="690880"/>
            <a:ext cx="711200" cy="447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F905224-89E9-C44D-941D-78FF89A99262}"/>
              </a:ext>
            </a:extLst>
          </p:cNvPr>
          <p:cNvSpPr/>
          <p:nvPr/>
        </p:nvSpPr>
        <p:spPr>
          <a:xfrm>
            <a:off x="6407466" y="690880"/>
            <a:ext cx="711200" cy="447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363B499-1F37-D847-A2D4-77D3F2BD9AF3}"/>
              </a:ext>
            </a:extLst>
          </p:cNvPr>
          <p:cNvSpPr/>
          <p:nvPr/>
        </p:nvSpPr>
        <p:spPr>
          <a:xfrm>
            <a:off x="7606481" y="690880"/>
            <a:ext cx="711200" cy="4470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Elbow Connector 9">
            <a:extLst>
              <a:ext uri="{FF2B5EF4-FFF2-40B4-BE49-F238E27FC236}">
                <a16:creationId xmlns:a16="http://schemas.microsoft.com/office/drawing/2014/main" id="{A1EFBCB5-BB22-5B45-B820-96E564BE1685}"/>
              </a:ext>
            </a:extLst>
          </p:cNvPr>
          <p:cNvCxnSpPr>
            <a:cxnSpLocks/>
            <a:stCxn id="7" idx="2"/>
            <a:endCxn id="4" idx="0"/>
          </p:cNvCxnSpPr>
          <p:nvPr/>
        </p:nvCxnSpPr>
        <p:spPr>
          <a:xfrm rot="16200000" flipH="1">
            <a:off x="4683584" y="934895"/>
            <a:ext cx="1080214" cy="148626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77D3BD69-E7E4-3444-A4EA-355152D10A30}"/>
              </a:ext>
            </a:extLst>
          </p:cNvPr>
          <p:cNvCxnSpPr>
            <a:cxnSpLocks/>
            <a:stCxn id="26" idx="2"/>
            <a:endCxn id="4" idx="0"/>
          </p:cNvCxnSpPr>
          <p:nvPr/>
        </p:nvCxnSpPr>
        <p:spPr>
          <a:xfrm rot="16200000" flipH="1">
            <a:off x="5225330" y="1476641"/>
            <a:ext cx="1080214" cy="40277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B1629DFE-0FCA-3C43-8D6B-F8AE5145D05B}"/>
              </a:ext>
            </a:extLst>
          </p:cNvPr>
          <p:cNvCxnSpPr>
            <a:cxnSpLocks/>
            <a:stCxn id="27" idx="2"/>
            <a:endCxn id="4" idx="0"/>
          </p:cNvCxnSpPr>
          <p:nvPr/>
        </p:nvCxnSpPr>
        <p:spPr>
          <a:xfrm rot="5400000">
            <a:off x="5824838" y="1279906"/>
            <a:ext cx="1080214" cy="79624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EC275211-18AF-6847-B1AB-6353EECCCEF3}"/>
              </a:ext>
            </a:extLst>
          </p:cNvPr>
          <p:cNvCxnSpPr>
            <a:cxnSpLocks/>
            <a:stCxn id="28" idx="2"/>
            <a:endCxn id="4" idx="0"/>
          </p:cNvCxnSpPr>
          <p:nvPr/>
        </p:nvCxnSpPr>
        <p:spPr>
          <a:xfrm rot="5400000">
            <a:off x="6424345" y="680398"/>
            <a:ext cx="1080214" cy="199525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1723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7BC4679-A2FF-C345-AA0D-642B0A0B76D1}"/>
              </a:ext>
            </a:extLst>
          </p:cNvPr>
          <p:cNvPicPr>
            <a:picLocks noChangeAspect="1"/>
          </p:cNvPicPr>
          <p:nvPr/>
        </p:nvPicPr>
        <p:blipFill>
          <a:blip r:embed="rId2"/>
          <a:stretch>
            <a:fillRect/>
          </a:stretch>
        </p:blipFill>
        <p:spPr>
          <a:xfrm>
            <a:off x="3556000" y="1882322"/>
            <a:ext cx="5080000" cy="1917700"/>
          </a:xfrm>
          <a:prstGeom prst="rect">
            <a:avLst/>
          </a:prstGeom>
        </p:spPr>
      </p:pic>
      <p:pic>
        <p:nvPicPr>
          <p:cNvPr id="5" name="Picture 4">
            <a:extLst>
              <a:ext uri="{FF2B5EF4-FFF2-40B4-BE49-F238E27FC236}">
                <a16:creationId xmlns:a16="http://schemas.microsoft.com/office/drawing/2014/main" id="{71F34587-6221-9341-BE2F-3A1D4211AEE8}"/>
              </a:ext>
            </a:extLst>
          </p:cNvPr>
          <p:cNvPicPr>
            <a:picLocks noChangeAspect="1"/>
          </p:cNvPicPr>
          <p:nvPr/>
        </p:nvPicPr>
        <p:blipFill rotWithShape="1">
          <a:blip r:embed="rId3"/>
          <a:srcRect l="23328" r="23147"/>
          <a:stretch/>
        </p:blipFill>
        <p:spPr>
          <a:xfrm>
            <a:off x="5693228" y="500219"/>
            <a:ext cx="653143" cy="638432"/>
          </a:xfrm>
          <a:prstGeom prst="rect">
            <a:avLst/>
          </a:prstGeom>
        </p:spPr>
      </p:pic>
      <p:cxnSp>
        <p:nvCxnSpPr>
          <p:cNvPr id="6" name="Elbow Connector 5">
            <a:extLst>
              <a:ext uri="{FF2B5EF4-FFF2-40B4-BE49-F238E27FC236}">
                <a16:creationId xmlns:a16="http://schemas.microsoft.com/office/drawing/2014/main" id="{7910A4BF-6B2E-0547-81DC-C1CFDEFA73B7}"/>
              </a:ext>
            </a:extLst>
          </p:cNvPr>
          <p:cNvCxnSpPr>
            <a:cxnSpLocks/>
            <a:stCxn id="5" idx="1"/>
          </p:cNvCxnSpPr>
          <p:nvPr/>
        </p:nvCxnSpPr>
        <p:spPr>
          <a:xfrm rot="10800000" flipV="1">
            <a:off x="4648200" y="819434"/>
            <a:ext cx="1045028" cy="12706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a:extLst>
              <a:ext uri="{FF2B5EF4-FFF2-40B4-BE49-F238E27FC236}">
                <a16:creationId xmlns:a16="http://schemas.microsoft.com/office/drawing/2014/main" id="{483229E8-BED8-304A-A6BB-D38934ED0F80}"/>
              </a:ext>
            </a:extLst>
          </p:cNvPr>
          <p:cNvCxnSpPr>
            <a:cxnSpLocks/>
            <a:stCxn id="5" idx="3"/>
          </p:cNvCxnSpPr>
          <p:nvPr/>
        </p:nvCxnSpPr>
        <p:spPr>
          <a:xfrm>
            <a:off x="6346371" y="819435"/>
            <a:ext cx="1164772" cy="12706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BCDF3C1-0FAE-AD4A-B329-4FDDA1A444B7}"/>
              </a:ext>
            </a:extLst>
          </p:cNvPr>
          <p:cNvSpPr txBox="1"/>
          <p:nvPr/>
        </p:nvSpPr>
        <p:spPr>
          <a:xfrm>
            <a:off x="3933355" y="1261049"/>
            <a:ext cx="776547" cy="307777"/>
          </a:xfrm>
          <a:prstGeom prst="rect">
            <a:avLst/>
          </a:prstGeom>
          <a:noFill/>
        </p:spPr>
        <p:txBody>
          <a:bodyPr wrap="square" rtlCol="0">
            <a:spAutoFit/>
          </a:bodyPr>
          <a:lstStyle/>
          <a:p>
            <a:r>
              <a:rPr lang="en-US" sz="1400" dirty="0"/>
              <a:t>ACTIVE</a:t>
            </a:r>
          </a:p>
        </p:txBody>
      </p:sp>
      <p:sp>
        <p:nvSpPr>
          <p:cNvPr id="13" name="TextBox 12">
            <a:extLst>
              <a:ext uri="{FF2B5EF4-FFF2-40B4-BE49-F238E27FC236}">
                <a16:creationId xmlns:a16="http://schemas.microsoft.com/office/drawing/2014/main" id="{2CBA55D4-14DC-FB4A-8CA9-BDA557CCB767}"/>
              </a:ext>
            </a:extLst>
          </p:cNvPr>
          <p:cNvSpPr txBox="1"/>
          <p:nvPr/>
        </p:nvSpPr>
        <p:spPr>
          <a:xfrm>
            <a:off x="7638143" y="1261049"/>
            <a:ext cx="776547" cy="307777"/>
          </a:xfrm>
          <a:prstGeom prst="rect">
            <a:avLst/>
          </a:prstGeom>
          <a:noFill/>
        </p:spPr>
        <p:txBody>
          <a:bodyPr wrap="square" rtlCol="0">
            <a:spAutoFit/>
          </a:bodyPr>
          <a:lstStyle/>
          <a:p>
            <a:r>
              <a:rPr lang="en-US" sz="1400" dirty="0"/>
              <a:t>PASSIVE</a:t>
            </a:r>
          </a:p>
        </p:txBody>
      </p:sp>
      <p:sp>
        <p:nvSpPr>
          <p:cNvPr id="14" name="Rectangle 13">
            <a:extLst>
              <a:ext uri="{FF2B5EF4-FFF2-40B4-BE49-F238E27FC236}">
                <a16:creationId xmlns:a16="http://schemas.microsoft.com/office/drawing/2014/main" id="{F880E693-7609-124B-8623-CDF873D51FE6}"/>
              </a:ext>
            </a:extLst>
          </p:cNvPr>
          <p:cNvSpPr/>
          <p:nvPr/>
        </p:nvSpPr>
        <p:spPr>
          <a:xfrm>
            <a:off x="747485" y="4431393"/>
            <a:ext cx="10573658" cy="1477328"/>
          </a:xfrm>
          <a:prstGeom prst="rect">
            <a:avLst/>
          </a:prstGeom>
        </p:spPr>
        <p:txBody>
          <a:bodyPr wrap="square">
            <a:spAutoFit/>
          </a:bodyPr>
          <a:lstStyle/>
          <a:p>
            <a:r>
              <a:rPr lang="en-US" dirty="0">
                <a:solidFill>
                  <a:srgbClr val="323232"/>
                </a:solidFill>
                <a:highlight>
                  <a:srgbClr val="FFFF00"/>
                </a:highlight>
                <a:latin typeface="ibm-plex-sans"/>
              </a:rPr>
              <a:t>Only cluster groups on one cluster node are active at one time. </a:t>
            </a:r>
            <a:r>
              <a:rPr lang="en-US" dirty="0">
                <a:solidFill>
                  <a:srgbClr val="323232"/>
                </a:solidFill>
                <a:latin typeface="ibm-plex-sans"/>
              </a:rPr>
              <a:t>For example, when cluster group 1 is active on cluster node 1 (as in </a:t>
            </a:r>
            <a:r>
              <a:rPr lang="en-US" dirty="0">
                <a:solidFill>
                  <a:srgbClr val="734098"/>
                </a:solidFill>
                <a:latin typeface="ibm-plex-sans"/>
                <a:hlinkClick r:id="rId4"/>
              </a:rPr>
              <a:t>Figure 1</a:t>
            </a:r>
            <a:r>
              <a:rPr lang="en-US" dirty="0">
                <a:solidFill>
                  <a:srgbClr val="323232"/>
                </a:solidFill>
                <a:latin typeface="ibm-plex-sans"/>
              </a:rPr>
              <a:t>), the copy of cluster group 1 on cluster node 2 is inactive. In an active/passive cluster environment with two cluster nodes, only cluster groups on the active cluster node are running. If the active node fails, the cluster groups on the other node are started to continue the work of the cluster groups that were active on the node that failed.</a:t>
            </a:r>
            <a:endParaRPr lang="en-US" dirty="0"/>
          </a:p>
        </p:txBody>
      </p:sp>
    </p:spTree>
    <p:extLst>
      <p:ext uri="{BB962C8B-B14F-4D97-AF65-F5344CB8AC3E}">
        <p14:creationId xmlns:p14="http://schemas.microsoft.com/office/powerpoint/2010/main" val="3336091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81BCC03C-C4B8-6D44-9C45-74E0B92E3559}"/>
              </a:ext>
            </a:extLst>
          </p:cNvPr>
          <p:cNvSpPr/>
          <p:nvPr/>
        </p:nvSpPr>
        <p:spPr>
          <a:xfrm>
            <a:off x="3178514" y="18657"/>
            <a:ext cx="1393373" cy="616408"/>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LoadBalancer</a:t>
            </a:r>
          </a:p>
        </p:txBody>
      </p:sp>
      <p:sp>
        <p:nvSpPr>
          <p:cNvPr id="28" name="Rectangle 27">
            <a:extLst>
              <a:ext uri="{FF2B5EF4-FFF2-40B4-BE49-F238E27FC236}">
                <a16:creationId xmlns:a16="http://schemas.microsoft.com/office/drawing/2014/main" id="{B4F59CD1-4F33-1B49-83F9-60A2359DF3B6}"/>
              </a:ext>
            </a:extLst>
          </p:cNvPr>
          <p:cNvSpPr/>
          <p:nvPr/>
        </p:nvSpPr>
        <p:spPr>
          <a:xfrm>
            <a:off x="5293858" y="18657"/>
            <a:ext cx="1393373" cy="61640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vmONE (Agent)</a:t>
            </a:r>
          </a:p>
          <a:p>
            <a:pPr algn="ctr"/>
            <a:r>
              <a:rPr lang="en-US" sz="1400" dirty="0"/>
              <a:t>Primary</a:t>
            </a:r>
          </a:p>
        </p:txBody>
      </p:sp>
      <p:sp>
        <p:nvSpPr>
          <p:cNvPr id="29" name="Rectangle 28">
            <a:extLst>
              <a:ext uri="{FF2B5EF4-FFF2-40B4-BE49-F238E27FC236}">
                <a16:creationId xmlns:a16="http://schemas.microsoft.com/office/drawing/2014/main" id="{89B98325-A93D-474C-BB38-FAD3577A57D0}"/>
              </a:ext>
            </a:extLst>
          </p:cNvPr>
          <p:cNvSpPr/>
          <p:nvPr/>
        </p:nvSpPr>
        <p:spPr>
          <a:xfrm>
            <a:off x="8954892" y="15655"/>
            <a:ext cx="1393373" cy="61640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vmTWO (Agent)</a:t>
            </a:r>
          </a:p>
          <a:p>
            <a:pPr algn="ctr"/>
            <a:r>
              <a:rPr lang="en-US" sz="1400" dirty="0"/>
              <a:t>Secondary</a:t>
            </a:r>
          </a:p>
        </p:txBody>
      </p:sp>
      <p:cxnSp>
        <p:nvCxnSpPr>
          <p:cNvPr id="31" name="Straight Connector 30">
            <a:extLst>
              <a:ext uri="{FF2B5EF4-FFF2-40B4-BE49-F238E27FC236}">
                <a16:creationId xmlns:a16="http://schemas.microsoft.com/office/drawing/2014/main" id="{AC305BCE-6B9A-0C44-9D90-A6B50FC2F03D}"/>
              </a:ext>
            </a:extLst>
          </p:cNvPr>
          <p:cNvCxnSpPr>
            <a:cxnSpLocks/>
            <a:stCxn id="27" idx="2"/>
          </p:cNvCxnSpPr>
          <p:nvPr/>
        </p:nvCxnSpPr>
        <p:spPr>
          <a:xfrm>
            <a:off x="3875201" y="635065"/>
            <a:ext cx="25294" cy="59647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BFEF06A-6C9C-AD44-BE31-BBDBF3746FBF}"/>
              </a:ext>
            </a:extLst>
          </p:cNvPr>
          <p:cNvCxnSpPr>
            <a:cxnSpLocks/>
          </p:cNvCxnSpPr>
          <p:nvPr/>
        </p:nvCxnSpPr>
        <p:spPr>
          <a:xfrm>
            <a:off x="6012313" y="421428"/>
            <a:ext cx="20239" cy="6178429"/>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51061CB-D18E-FD40-A086-C09B2AA55A25}"/>
              </a:ext>
            </a:extLst>
          </p:cNvPr>
          <p:cNvCxnSpPr>
            <a:cxnSpLocks/>
          </p:cNvCxnSpPr>
          <p:nvPr/>
        </p:nvCxnSpPr>
        <p:spPr>
          <a:xfrm>
            <a:off x="9651578" y="418425"/>
            <a:ext cx="46810" cy="6197087"/>
          </a:xfrm>
          <a:prstGeom prst="line">
            <a:avLst/>
          </a:prstGeom>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B0EC3B36-9EAF-544D-8A43-6304248D8489}"/>
              </a:ext>
            </a:extLst>
          </p:cNvPr>
          <p:cNvSpPr/>
          <p:nvPr/>
        </p:nvSpPr>
        <p:spPr>
          <a:xfrm>
            <a:off x="3695584" y="917943"/>
            <a:ext cx="315686" cy="182331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0493066-102E-0B43-857F-0D813A886F2F}"/>
              </a:ext>
            </a:extLst>
          </p:cNvPr>
          <p:cNvSpPr/>
          <p:nvPr/>
        </p:nvSpPr>
        <p:spPr>
          <a:xfrm>
            <a:off x="5843764" y="1032114"/>
            <a:ext cx="315686" cy="141499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5A8181E4-EA72-F443-92CC-C443EBFE770A}"/>
              </a:ext>
            </a:extLst>
          </p:cNvPr>
          <p:cNvCxnSpPr/>
          <p:nvPr/>
        </p:nvCxnSpPr>
        <p:spPr>
          <a:xfrm>
            <a:off x="4022160" y="1032113"/>
            <a:ext cx="18015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4B4D2510-023F-2944-9755-6E92E9DDBD0D}"/>
              </a:ext>
            </a:extLst>
          </p:cNvPr>
          <p:cNvSpPr txBox="1"/>
          <p:nvPr/>
        </p:nvSpPr>
        <p:spPr>
          <a:xfrm>
            <a:off x="4013036" y="792802"/>
            <a:ext cx="1944858" cy="261610"/>
          </a:xfrm>
          <a:prstGeom prst="rect">
            <a:avLst/>
          </a:prstGeom>
          <a:noFill/>
        </p:spPr>
        <p:txBody>
          <a:bodyPr wrap="square" rtlCol="0">
            <a:spAutoFit/>
          </a:bodyPr>
          <a:lstStyle/>
          <a:p>
            <a:r>
              <a:rPr lang="en-US" sz="1100" dirty="0"/>
              <a:t>http://vmONE/healthprobe</a:t>
            </a:r>
          </a:p>
        </p:txBody>
      </p:sp>
      <p:cxnSp>
        <p:nvCxnSpPr>
          <p:cNvPr id="39" name="Straight Arrow Connector 38">
            <a:extLst>
              <a:ext uri="{FF2B5EF4-FFF2-40B4-BE49-F238E27FC236}">
                <a16:creationId xmlns:a16="http://schemas.microsoft.com/office/drawing/2014/main" id="{A40CE603-2EB0-674C-ACBD-95E60A7F488C}"/>
              </a:ext>
            </a:extLst>
          </p:cNvPr>
          <p:cNvCxnSpPr>
            <a:cxnSpLocks/>
          </p:cNvCxnSpPr>
          <p:nvPr/>
        </p:nvCxnSpPr>
        <p:spPr>
          <a:xfrm flipH="1" flipV="1">
            <a:off x="6172295" y="1661420"/>
            <a:ext cx="168375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A614240C-34C2-E840-8125-0060C3455C98}"/>
              </a:ext>
            </a:extLst>
          </p:cNvPr>
          <p:cNvSpPr txBox="1"/>
          <p:nvPr/>
        </p:nvSpPr>
        <p:spPr>
          <a:xfrm>
            <a:off x="1445199" y="1678715"/>
            <a:ext cx="2257977" cy="307777"/>
          </a:xfrm>
          <a:prstGeom prst="rect">
            <a:avLst/>
          </a:prstGeom>
          <a:noFill/>
        </p:spPr>
        <p:txBody>
          <a:bodyPr wrap="square" rtlCol="0">
            <a:spAutoFit/>
          </a:bodyPr>
          <a:lstStyle/>
          <a:p>
            <a:r>
              <a:rPr lang="en-US" sz="1400" dirty="0"/>
              <a:t>Primary Health Probe calls</a:t>
            </a:r>
          </a:p>
        </p:txBody>
      </p:sp>
      <p:sp>
        <p:nvSpPr>
          <p:cNvPr id="54" name="Rectangle 53">
            <a:extLst>
              <a:ext uri="{FF2B5EF4-FFF2-40B4-BE49-F238E27FC236}">
                <a16:creationId xmlns:a16="http://schemas.microsoft.com/office/drawing/2014/main" id="{00910B06-660D-2B48-AE44-20E6AEF134C7}"/>
              </a:ext>
            </a:extLst>
          </p:cNvPr>
          <p:cNvSpPr/>
          <p:nvPr/>
        </p:nvSpPr>
        <p:spPr>
          <a:xfrm>
            <a:off x="7252888" y="15655"/>
            <a:ext cx="1393373" cy="616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vmONE (MQ)</a:t>
            </a:r>
          </a:p>
        </p:txBody>
      </p:sp>
      <p:cxnSp>
        <p:nvCxnSpPr>
          <p:cNvPr id="55" name="Straight Connector 54">
            <a:extLst>
              <a:ext uri="{FF2B5EF4-FFF2-40B4-BE49-F238E27FC236}">
                <a16:creationId xmlns:a16="http://schemas.microsoft.com/office/drawing/2014/main" id="{9CD24A9D-B724-1342-9999-8FDC13EC0392}"/>
              </a:ext>
            </a:extLst>
          </p:cNvPr>
          <p:cNvCxnSpPr>
            <a:cxnSpLocks/>
          </p:cNvCxnSpPr>
          <p:nvPr/>
        </p:nvCxnSpPr>
        <p:spPr>
          <a:xfrm>
            <a:off x="7949574" y="418426"/>
            <a:ext cx="20239" cy="6178429"/>
          </a:xfrm>
          <a:prstGeom prst="line">
            <a:avLst/>
          </a:prstGeom>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12278574-8324-9748-B59D-32D9716566B9}"/>
              </a:ext>
            </a:extLst>
          </p:cNvPr>
          <p:cNvSpPr/>
          <p:nvPr/>
        </p:nvSpPr>
        <p:spPr>
          <a:xfrm>
            <a:off x="7802794" y="1181716"/>
            <a:ext cx="315686" cy="910564"/>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DCEA5E0A-DEAB-7A4B-8AA7-16199CD19B2B}"/>
              </a:ext>
            </a:extLst>
          </p:cNvPr>
          <p:cNvSpPr/>
          <p:nvPr/>
        </p:nvSpPr>
        <p:spPr>
          <a:xfrm>
            <a:off x="10643491" y="15655"/>
            <a:ext cx="1393373" cy="616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vmTWO (MQ)</a:t>
            </a:r>
          </a:p>
        </p:txBody>
      </p:sp>
      <p:cxnSp>
        <p:nvCxnSpPr>
          <p:cNvPr id="62" name="Straight Connector 61">
            <a:extLst>
              <a:ext uri="{FF2B5EF4-FFF2-40B4-BE49-F238E27FC236}">
                <a16:creationId xmlns:a16="http://schemas.microsoft.com/office/drawing/2014/main" id="{B9AFDE14-50CA-414B-8109-F7FBB6AD589C}"/>
              </a:ext>
            </a:extLst>
          </p:cNvPr>
          <p:cNvCxnSpPr>
            <a:cxnSpLocks/>
          </p:cNvCxnSpPr>
          <p:nvPr/>
        </p:nvCxnSpPr>
        <p:spPr>
          <a:xfrm>
            <a:off x="11340177" y="418425"/>
            <a:ext cx="46810" cy="6197087"/>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A4931285-D269-A24C-BF5C-7705311EFB3F}"/>
              </a:ext>
            </a:extLst>
          </p:cNvPr>
          <p:cNvCxnSpPr>
            <a:cxnSpLocks/>
          </p:cNvCxnSpPr>
          <p:nvPr/>
        </p:nvCxnSpPr>
        <p:spPr>
          <a:xfrm>
            <a:off x="6159450" y="1356167"/>
            <a:ext cx="16433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DE32B17D-CDBF-4B43-B405-F908FABD3754}"/>
              </a:ext>
            </a:extLst>
          </p:cNvPr>
          <p:cNvSpPr txBox="1"/>
          <p:nvPr/>
        </p:nvSpPr>
        <p:spPr>
          <a:xfrm>
            <a:off x="6586671" y="1116379"/>
            <a:ext cx="835599" cy="261610"/>
          </a:xfrm>
          <a:prstGeom prst="rect">
            <a:avLst/>
          </a:prstGeom>
          <a:noFill/>
        </p:spPr>
        <p:txBody>
          <a:bodyPr wrap="square" rtlCol="0">
            <a:spAutoFit/>
          </a:bodyPr>
          <a:lstStyle/>
          <a:p>
            <a:r>
              <a:rPr lang="en-US" sz="1100" dirty="0"/>
              <a:t>tcpdial</a:t>
            </a:r>
          </a:p>
        </p:txBody>
      </p:sp>
      <p:sp>
        <p:nvSpPr>
          <p:cNvPr id="88" name="TextBox 87">
            <a:extLst>
              <a:ext uri="{FF2B5EF4-FFF2-40B4-BE49-F238E27FC236}">
                <a16:creationId xmlns:a16="http://schemas.microsoft.com/office/drawing/2014/main" id="{12F0A70F-2372-1542-AF39-2CEEBB36AEBC}"/>
              </a:ext>
            </a:extLst>
          </p:cNvPr>
          <p:cNvSpPr txBox="1"/>
          <p:nvPr/>
        </p:nvSpPr>
        <p:spPr>
          <a:xfrm>
            <a:off x="4120774" y="1442521"/>
            <a:ext cx="835599" cy="261610"/>
          </a:xfrm>
          <a:prstGeom prst="rect">
            <a:avLst/>
          </a:prstGeom>
          <a:noFill/>
        </p:spPr>
        <p:txBody>
          <a:bodyPr wrap="square" rtlCol="0">
            <a:spAutoFit/>
          </a:bodyPr>
          <a:lstStyle/>
          <a:p>
            <a:r>
              <a:rPr lang="en-US" sz="1100" dirty="0"/>
              <a:t>200 OK</a:t>
            </a:r>
          </a:p>
        </p:txBody>
      </p:sp>
      <p:sp>
        <p:nvSpPr>
          <p:cNvPr id="102" name="TextBox 101">
            <a:extLst>
              <a:ext uri="{FF2B5EF4-FFF2-40B4-BE49-F238E27FC236}">
                <a16:creationId xmlns:a16="http://schemas.microsoft.com/office/drawing/2014/main" id="{0A9D8987-C018-D84F-8543-A85B683DB728}"/>
              </a:ext>
            </a:extLst>
          </p:cNvPr>
          <p:cNvSpPr txBox="1"/>
          <p:nvPr/>
        </p:nvSpPr>
        <p:spPr>
          <a:xfrm>
            <a:off x="4166828" y="1850757"/>
            <a:ext cx="835599" cy="261610"/>
          </a:xfrm>
          <a:prstGeom prst="rect">
            <a:avLst/>
          </a:prstGeom>
          <a:noFill/>
        </p:spPr>
        <p:txBody>
          <a:bodyPr wrap="square" rtlCol="0">
            <a:spAutoFit/>
          </a:bodyPr>
          <a:lstStyle/>
          <a:p>
            <a:r>
              <a:rPr lang="en-US" sz="1100" dirty="0"/>
              <a:t>404</a:t>
            </a:r>
          </a:p>
        </p:txBody>
      </p:sp>
      <p:sp>
        <p:nvSpPr>
          <p:cNvPr id="104" name="Rectangle 103">
            <a:extLst>
              <a:ext uri="{FF2B5EF4-FFF2-40B4-BE49-F238E27FC236}">
                <a16:creationId xmlns:a16="http://schemas.microsoft.com/office/drawing/2014/main" id="{EEE4D067-8D74-B445-94BA-AE8402C93133}"/>
              </a:ext>
            </a:extLst>
          </p:cNvPr>
          <p:cNvSpPr/>
          <p:nvPr/>
        </p:nvSpPr>
        <p:spPr>
          <a:xfrm>
            <a:off x="3706290" y="3160603"/>
            <a:ext cx="315686" cy="290728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90958BA4-299F-9E49-886D-95A904A37B4B}"/>
              </a:ext>
            </a:extLst>
          </p:cNvPr>
          <p:cNvSpPr/>
          <p:nvPr/>
        </p:nvSpPr>
        <p:spPr>
          <a:xfrm>
            <a:off x="9493735" y="3191609"/>
            <a:ext cx="315686" cy="259958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3236F751-C0A2-E644-870C-8D6266B27534}"/>
              </a:ext>
            </a:extLst>
          </p:cNvPr>
          <p:cNvCxnSpPr>
            <a:cxnSpLocks/>
          </p:cNvCxnSpPr>
          <p:nvPr/>
        </p:nvCxnSpPr>
        <p:spPr>
          <a:xfrm>
            <a:off x="4032866" y="3274773"/>
            <a:ext cx="54608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7" name="TextBox 106">
            <a:extLst>
              <a:ext uri="{FF2B5EF4-FFF2-40B4-BE49-F238E27FC236}">
                <a16:creationId xmlns:a16="http://schemas.microsoft.com/office/drawing/2014/main" id="{F8269E84-E4FF-9F41-8CD4-F73EE144F3AF}"/>
              </a:ext>
            </a:extLst>
          </p:cNvPr>
          <p:cNvSpPr txBox="1"/>
          <p:nvPr/>
        </p:nvSpPr>
        <p:spPr>
          <a:xfrm>
            <a:off x="6133794" y="3053812"/>
            <a:ext cx="1944858" cy="261610"/>
          </a:xfrm>
          <a:prstGeom prst="rect">
            <a:avLst/>
          </a:prstGeom>
          <a:noFill/>
        </p:spPr>
        <p:txBody>
          <a:bodyPr wrap="square" rtlCol="0">
            <a:spAutoFit/>
          </a:bodyPr>
          <a:lstStyle/>
          <a:p>
            <a:r>
              <a:rPr lang="en-US" sz="1100" dirty="0"/>
              <a:t>http://vmTWO/healthprobe</a:t>
            </a:r>
          </a:p>
        </p:txBody>
      </p:sp>
      <p:sp>
        <p:nvSpPr>
          <p:cNvPr id="109" name="TextBox 108">
            <a:extLst>
              <a:ext uri="{FF2B5EF4-FFF2-40B4-BE49-F238E27FC236}">
                <a16:creationId xmlns:a16="http://schemas.microsoft.com/office/drawing/2014/main" id="{23C0056C-AADC-004E-AF82-534A866FC506}"/>
              </a:ext>
            </a:extLst>
          </p:cNvPr>
          <p:cNvSpPr txBox="1"/>
          <p:nvPr/>
        </p:nvSpPr>
        <p:spPr>
          <a:xfrm>
            <a:off x="1286044" y="3424376"/>
            <a:ext cx="2643847" cy="307777"/>
          </a:xfrm>
          <a:prstGeom prst="rect">
            <a:avLst/>
          </a:prstGeom>
          <a:noFill/>
        </p:spPr>
        <p:txBody>
          <a:bodyPr wrap="square" rtlCol="0">
            <a:spAutoFit/>
          </a:bodyPr>
          <a:lstStyle/>
          <a:p>
            <a:r>
              <a:rPr lang="en-US" sz="1400" dirty="0"/>
              <a:t>Secondary Health Probe calls</a:t>
            </a:r>
          </a:p>
        </p:txBody>
      </p:sp>
      <p:sp>
        <p:nvSpPr>
          <p:cNvPr id="118" name="Rectangle 117">
            <a:extLst>
              <a:ext uri="{FF2B5EF4-FFF2-40B4-BE49-F238E27FC236}">
                <a16:creationId xmlns:a16="http://schemas.microsoft.com/office/drawing/2014/main" id="{46718379-2A49-A748-B1F7-0FE95D39A65D}"/>
              </a:ext>
            </a:extLst>
          </p:cNvPr>
          <p:cNvSpPr/>
          <p:nvPr/>
        </p:nvSpPr>
        <p:spPr>
          <a:xfrm>
            <a:off x="7828684" y="3495735"/>
            <a:ext cx="315686" cy="11090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0" name="Straight Arrow Connector 119">
            <a:extLst>
              <a:ext uri="{FF2B5EF4-FFF2-40B4-BE49-F238E27FC236}">
                <a16:creationId xmlns:a16="http://schemas.microsoft.com/office/drawing/2014/main" id="{51B35D13-E007-1E49-9A2D-F261F52B3BC9}"/>
              </a:ext>
            </a:extLst>
          </p:cNvPr>
          <p:cNvCxnSpPr>
            <a:cxnSpLocks/>
          </p:cNvCxnSpPr>
          <p:nvPr/>
        </p:nvCxnSpPr>
        <p:spPr>
          <a:xfrm flipH="1">
            <a:off x="8144370" y="3761531"/>
            <a:ext cx="13437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1519C0E0-7A1F-1344-8B0C-C5865ADA3547}"/>
              </a:ext>
            </a:extLst>
          </p:cNvPr>
          <p:cNvSpPr txBox="1"/>
          <p:nvPr/>
        </p:nvSpPr>
        <p:spPr>
          <a:xfrm>
            <a:off x="8435717" y="3516882"/>
            <a:ext cx="835599" cy="261610"/>
          </a:xfrm>
          <a:prstGeom prst="rect">
            <a:avLst/>
          </a:prstGeom>
          <a:noFill/>
        </p:spPr>
        <p:txBody>
          <a:bodyPr wrap="square" rtlCol="0">
            <a:spAutoFit/>
          </a:bodyPr>
          <a:lstStyle/>
          <a:p>
            <a:r>
              <a:rPr lang="en-US" sz="1100" dirty="0"/>
              <a:t>tcpdial</a:t>
            </a:r>
          </a:p>
        </p:txBody>
      </p:sp>
      <p:cxnSp>
        <p:nvCxnSpPr>
          <p:cNvPr id="123" name="Straight Arrow Connector 122">
            <a:extLst>
              <a:ext uri="{FF2B5EF4-FFF2-40B4-BE49-F238E27FC236}">
                <a16:creationId xmlns:a16="http://schemas.microsoft.com/office/drawing/2014/main" id="{FD278BF0-1695-524E-A275-AFA6416BCC22}"/>
              </a:ext>
            </a:extLst>
          </p:cNvPr>
          <p:cNvCxnSpPr>
            <a:cxnSpLocks/>
          </p:cNvCxnSpPr>
          <p:nvPr/>
        </p:nvCxnSpPr>
        <p:spPr>
          <a:xfrm>
            <a:off x="8177140" y="4130879"/>
            <a:ext cx="1304813" cy="6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Elbow Connector 123">
            <a:extLst>
              <a:ext uri="{FF2B5EF4-FFF2-40B4-BE49-F238E27FC236}">
                <a16:creationId xmlns:a16="http://schemas.microsoft.com/office/drawing/2014/main" id="{A8B00D75-B097-E54C-B035-C7C9B05B2DEA}"/>
              </a:ext>
            </a:extLst>
          </p:cNvPr>
          <p:cNvCxnSpPr>
            <a:cxnSpLocks/>
            <a:stCxn id="138" idx="2"/>
          </p:cNvCxnSpPr>
          <p:nvPr/>
        </p:nvCxnSpPr>
        <p:spPr>
          <a:xfrm rot="5400000">
            <a:off x="6443795" y="1858628"/>
            <a:ext cx="809370" cy="565300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26" name="TextBox 125">
            <a:extLst>
              <a:ext uri="{FF2B5EF4-FFF2-40B4-BE49-F238E27FC236}">
                <a16:creationId xmlns:a16="http://schemas.microsoft.com/office/drawing/2014/main" id="{8A052B1F-3D41-0A48-BCAE-8AB2A67CA804}"/>
              </a:ext>
            </a:extLst>
          </p:cNvPr>
          <p:cNvSpPr txBox="1"/>
          <p:nvPr/>
        </p:nvSpPr>
        <p:spPr>
          <a:xfrm>
            <a:off x="4236087" y="4866347"/>
            <a:ext cx="835599" cy="261610"/>
          </a:xfrm>
          <a:prstGeom prst="rect">
            <a:avLst/>
          </a:prstGeom>
          <a:noFill/>
        </p:spPr>
        <p:txBody>
          <a:bodyPr wrap="square" rtlCol="0">
            <a:spAutoFit/>
          </a:bodyPr>
          <a:lstStyle/>
          <a:p>
            <a:r>
              <a:rPr lang="en-US" sz="1100" dirty="0"/>
              <a:t>404</a:t>
            </a:r>
          </a:p>
        </p:txBody>
      </p:sp>
      <p:sp>
        <p:nvSpPr>
          <p:cNvPr id="127" name="TextBox 126">
            <a:extLst>
              <a:ext uri="{FF2B5EF4-FFF2-40B4-BE49-F238E27FC236}">
                <a16:creationId xmlns:a16="http://schemas.microsoft.com/office/drawing/2014/main" id="{011F07E2-DB88-3945-8B17-BEDC67973724}"/>
              </a:ext>
            </a:extLst>
          </p:cNvPr>
          <p:cNvSpPr txBox="1"/>
          <p:nvPr/>
        </p:nvSpPr>
        <p:spPr>
          <a:xfrm>
            <a:off x="6630755" y="1410593"/>
            <a:ext cx="835599" cy="261610"/>
          </a:xfrm>
          <a:prstGeom prst="rect">
            <a:avLst/>
          </a:prstGeom>
          <a:noFill/>
        </p:spPr>
        <p:txBody>
          <a:bodyPr wrap="square" rtlCol="0">
            <a:spAutoFit/>
          </a:bodyPr>
          <a:lstStyle/>
          <a:p>
            <a:r>
              <a:rPr lang="en-US" sz="1100" dirty="0"/>
              <a:t>connected</a:t>
            </a:r>
          </a:p>
        </p:txBody>
      </p:sp>
      <p:sp>
        <p:nvSpPr>
          <p:cNvPr id="129" name="Diamond 128">
            <a:extLst>
              <a:ext uri="{FF2B5EF4-FFF2-40B4-BE49-F238E27FC236}">
                <a16:creationId xmlns:a16="http://schemas.microsoft.com/office/drawing/2014/main" id="{1269F33D-A66A-574E-BB33-915A162D71DF}"/>
              </a:ext>
            </a:extLst>
          </p:cNvPr>
          <p:cNvSpPr/>
          <p:nvPr/>
        </p:nvSpPr>
        <p:spPr>
          <a:xfrm>
            <a:off x="5857852" y="1498681"/>
            <a:ext cx="315686" cy="29325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0" name="Straight Arrow Connector 129">
            <a:extLst>
              <a:ext uri="{FF2B5EF4-FFF2-40B4-BE49-F238E27FC236}">
                <a16:creationId xmlns:a16="http://schemas.microsoft.com/office/drawing/2014/main" id="{64D441DE-41E1-224C-B246-3EEA77982972}"/>
              </a:ext>
            </a:extLst>
          </p:cNvPr>
          <p:cNvCxnSpPr>
            <a:cxnSpLocks/>
            <a:stCxn id="129" idx="1"/>
          </p:cNvCxnSpPr>
          <p:nvPr/>
        </p:nvCxnSpPr>
        <p:spPr>
          <a:xfrm flipH="1">
            <a:off x="4027196" y="1645307"/>
            <a:ext cx="1830656" cy="1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Straight Arrow Connector 131">
            <a:extLst>
              <a:ext uri="{FF2B5EF4-FFF2-40B4-BE49-F238E27FC236}">
                <a16:creationId xmlns:a16="http://schemas.microsoft.com/office/drawing/2014/main" id="{527F10F3-DF70-9940-947B-CDAE5575E25F}"/>
              </a:ext>
            </a:extLst>
          </p:cNvPr>
          <p:cNvCxnSpPr>
            <a:cxnSpLocks/>
          </p:cNvCxnSpPr>
          <p:nvPr/>
        </p:nvCxnSpPr>
        <p:spPr>
          <a:xfrm flipH="1" flipV="1">
            <a:off x="6184675" y="2020096"/>
            <a:ext cx="1644009" cy="107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6547FD18-ED00-224D-BCA1-25A88E6101D0}"/>
              </a:ext>
            </a:extLst>
          </p:cNvPr>
          <p:cNvSpPr txBox="1"/>
          <p:nvPr/>
        </p:nvSpPr>
        <p:spPr>
          <a:xfrm>
            <a:off x="6425653" y="1769268"/>
            <a:ext cx="1363054" cy="261610"/>
          </a:xfrm>
          <a:prstGeom prst="rect">
            <a:avLst/>
          </a:prstGeom>
          <a:noFill/>
        </p:spPr>
        <p:txBody>
          <a:bodyPr wrap="square" rtlCol="0">
            <a:spAutoFit/>
          </a:bodyPr>
          <a:lstStyle/>
          <a:p>
            <a:r>
              <a:rPr lang="en-US" sz="1100" dirty="0"/>
              <a:t>connection error</a:t>
            </a:r>
          </a:p>
        </p:txBody>
      </p:sp>
      <p:sp>
        <p:nvSpPr>
          <p:cNvPr id="135" name="Diamond 134">
            <a:extLst>
              <a:ext uri="{FF2B5EF4-FFF2-40B4-BE49-F238E27FC236}">
                <a16:creationId xmlns:a16="http://schemas.microsoft.com/office/drawing/2014/main" id="{7355A660-01A1-B44C-90B9-48592E52FBC4}"/>
              </a:ext>
            </a:extLst>
          </p:cNvPr>
          <p:cNvSpPr/>
          <p:nvPr/>
        </p:nvSpPr>
        <p:spPr>
          <a:xfrm>
            <a:off x="5848833" y="1878197"/>
            <a:ext cx="315686" cy="29325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6" name="Straight Arrow Connector 135">
            <a:extLst>
              <a:ext uri="{FF2B5EF4-FFF2-40B4-BE49-F238E27FC236}">
                <a16:creationId xmlns:a16="http://schemas.microsoft.com/office/drawing/2014/main" id="{96ACD6D1-7CAF-2847-951D-B2117C8CD26C}"/>
              </a:ext>
            </a:extLst>
          </p:cNvPr>
          <p:cNvCxnSpPr>
            <a:cxnSpLocks/>
          </p:cNvCxnSpPr>
          <p:nvPr/>
        </p:nvCxnSpPr>
        <p:spPr>
          <a:xfrm flipH="1">
            <a:off x="4017421" y="2026173"/>
            <a:ext cx="1830656" cy="10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7" name="TextBox 136">
            <a:extLst>
              <a:ext uri="{FF2B5EF4-FFF2-40B4-BE49-F238E27FC236}">
                <a16:creationId xmlns:a16="http://schemas.microsoft.com/office/drawing/2014/main" id="{0AF948D7-5799-F14E-966C-59B7CE8A5275}"/>
              </a:ext>
            </a:extLst>
          </p:cNvPr>
          <p:cNvSpPr txBox="1"/>
          <p:nvPr/>
        </p:nvSpPr>
        <p:spPr>
          <a:xfrm>
            <a:off x="8392895" y="3889795"/>
            <a:ext cx="835599" cy="261610"/>
          </a:xfrm>
          <a:prstGeom prst="rect">
            <a:avLst/>
          </a:prstGeom>
          <a:noFill/>
        </p:spPr>
        <p:txBody>
          <a:bodyPr wrap="square" rtlCol="0">
            <a:spAutoFit/>
          </a:bodyPr>
          <a:lstStyle/>
          <a:p>
            <a:r>
              <a:rPr lang="en-US" sz="1100" dirty="0"/>
              <a:t>connected</a:t>
            </a:r>
          </a:p>
        </p:txBody>
      </p:sp>
      <p:sp>
        <p:nvSpPr>
          <p:cNvPr id="138" name="Diamond 137">
            <a:extLst>
              <a:ext uri="{FF2B5EF4-FFF2-40B4-BE49-F238E27FC236}">
                <a16:creationId xmlns:a16="http://schemas.microsoft.com/office/drawing/2014/main" id="{F445381B-222F-7E47-B4AD-4965B5FB973D}"/>
              </a:ext>
            </a:extLst>
          </p:cNvPr>
          <p:cNvSpPr/>
          <p:nvPr/>
        </p:nvSpPr>
        <p:spPr>
          <a:xfrm>
            <a:off x="9517140" y="3987195"/>
            <a:ext cx="315686" cy="29325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Diamond 140">
            <a:extLst>
              <a:ext uri="{FF2B5EF4-FFF2-40B4-BE49-F238E27FC236}">
                <a16:creationId xmlns:a16="http://schemas.microsoft.com/office/drawing/2014/main" id="{11D7AE4D-8270-9B44-B9FB-91472F161D8D}"/>
              </a:ext>
            </a:extLst>
          </p:cNvPr>
          <p:cNvSpPr/>
          <p:nvPr/>
        </p:nvSpPr>
        <p:spPr>
          <a:xfrm>
            <a:off x="9319321" y="4311487"/>
            <a:ext cx="315686" cy="29325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2" name="Straight Arrow Connector 141">
            <a:extLst>
              <a:ext uri="{FF2B5EF4-FFF2-40B4-BE49-F238E27FC236}">
                <a16:creationId xmlns:a16="http://schemas.microsoft.com/office/drawing/2014/main" id="{4846C818-E7AB-5F44-ACFB-B49DFEAE2BEA}"/>
              </a:ext>
            </a:extLst>
          </p:cNvPr>
          <p:cNvCxnSpPr>
            <a:cxnSpLocks/>
            <a:endCxn id="141" idx="1"/>
          </p:cNvCxnSpPr>
          <p:nvPr/>
        </p:nvCxnSpPr>
        <p:spPr>
          <a:xfrm>
            <a:off x="8166575" y="4445960"/>
            <a:ext cx="1152746" cy="12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4" name="TextBox 143">
            <a:extLst>
              <a:ext uri="{FF2B5EF4-FFF2-40B4-BE49-F238E27FC236}">
                <a16:creationId xmlns:a16="http://schemas.microsoft.com/office/drawing/2014/main" id="{E22359FA-FA8F-A141-A294-423DBBE5860D}"/>
              </a:ext>
            </a:extLst>
          </p:cNvPr>
          <p:cNvSpPr txBox="1"/>
          <p:nvPr/>
        </p:nvSpPr>
        <p:spPr>
          <a:xfrm>
            <a:off x="8210780" y="4219474"/>
            <a:ext cx="1363054" cy="261610"/>
          </a:xfrm>
          <a:prstGeom prst="rect">
            <a:avLst/>
          </a:prstGeom>
          <a:noFill/>
        </p:spPr>
        <p:txBody>
          <a:bodyPr wrap="square" rtlCol="0">
            <a:spAutoFit/>
          </a:bodyPr>
          <a:lstStyle/>
          <a:p>
            <a:r>
              <a:rPr lang="en-US" sz="1100" dirty="0"/>
              <a:t>connection error</a:t>
            </a:r>
          </a:p>
        </p:txBody>
      </p:sp>
      <p:cxnSp>
        <p:nvCxnSpPr>
          <p:cNvPr id="145" name="Elbow Connector 144">
            <a:extLst>
              <a:ext uri="{FF2B5EF4-FFF2-40B4-BE49-F238E27FC236}">
                <a16:creationId xmlns:a16="http://schemas.microsoft.com/office/drawing/2014/main" id="{238DA618-517E-C843-9B7A-8F7A650A0128}"/>
              </a:ext>
            </a:extLst>
          </p:cNvPr>
          <p:cNvCxnSpPr>
            <a:cxnSpLocks/>
            <a:stCxn id="141" idx="2"/>
          </p:cNvCxnSpPr>
          <p:nvPr/>
        </p:nvCxnSpPr>
        <p:spPr>
          <a:xfrm rot="5400000">
            <a:off x="6672856" y="1943152"/>
            <a:ext cx="142723" cy="546589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49" name="TextBox 148">
            <a:extLst>
              <a:ext uri="{FF2B5EF4-FFF2-40B4-BE49-F238E27FC236}">
                <a16:creationId xmlns:a16="http://schemas.microsoft.com/office/drawing/2014/main" id="{99113DBC-CCA2-6349-BEC0-63DD6982A603}"/>
              </a:ext>
            </a:extLst>
          </p:cNvPr>
          <p:cNvSpPr txBox="1"/>
          <p:nvPr/>
        </p:nvSpPr>
        <p:spPr>
          <a:xfrm>
            <a:off x="4239847" y="4554326"/>
            <a:ext cx="835599" cy="261610"/>
          </a:xfrm>
          <a:prstGeom prst="rect">
            <a:avLst/>
          </a:prstGeom>
          <a:noFill/>
        </p:spPr>
        <p:txBody>
          <a:bodyPr wrap="square" rtlCol="0">
            <a:spAutoFit/>
          </a:bodyPr>
          <a:lstStyle/>
          <a:p>
            <a:r>
              <a:rPr lang="en-US" sz="1100" dirty="0"/>
              <a:t>200 OK</a:t>
            </a:r>
          </a:p>
        </p:txBody>
      </p:sp>
    </p:spTree>
    <p:extLst>
      <p:ext uri="{BB962C8B-B14F-4D97-AF65-F5344CB8AC3E}">
        <p14:creationId xmlns:p14="http://schemas.microsoft.com/office/powerpoint/2010/main" val="2573171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2A4C89-B69B-9C47-9922-B2A280626F20}"/>
              </a:ext>
            </a:extLst>
          </p:cNvPr>
          <p:cNvPicPr>
            <a:picLocks noChangeAspect="1"/>
          </p:cNvPicPr>
          <p:nvPr/>
        </p:nvPicPr>
        <p:blipFill>
          <a:blip r:embed="rId2"/>
          <a:stretch>
            <a:fillRect/>
          </a:stretch>
        </p:blipFill>
        <p:spPr>
          <a:xfrm>
            <a:off x="0" y="1116330"/>
            <a:ext cx="12192000" cy="4625340"/>
          </a:xfrm>
          <a:prstGeom prst="rect">
            <a:avLst/>
          </a:prstGeom>
        </p:spPr>
      </p:pic>
      <p:sp>
        <p:nvSpPr>
          <p:cNvPr id="5" name="Rounded Rectangular Callout 4">
            <a:extLst>
              <a:ext uri="{FF2B5EF4-FFF2-40B4-BE49-F238E27FC236}">
                <a16:creationId xmlns:a16="http://schemas.microsoft.com/office/drawing/2014/main" id="{449E5CA7-F493-EB44-8A9C-55395C57B64C}"/>
              </a:ext>
            </a:extLst>
          </p:cNvPr>
          <p:cNvSpPr/>
          <p:nvPr/>
        </p:nvSpPr>
        <p:spPr>
          <a:xfrm>
            <a:off x="2318657" y="402771"/>
            <a:ext cx="1240972" cy="544286"/>
          </a:xfrm>
          <a:prstGeom prst="wedgeRoundRectCallout">
            <a:avLst>
              <a:gd name="adj1" fmla="val -8552"/>
              <a:gd name="adj2" fmla="val 130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Secondary</a:t>
            </a:r>
          </a:p>
        </p:txBody>
      </p:sp>
      <p:sp>
        <p:nvSpPr>
          <p:cNvPr id="6" name="Rounded Rectangular Callout 5">
            <a:extLst>
              <a:ext uri="{FF2B5EF4-FFF2-40B4-BE49-F238E27FC236}">
                <a16:creationId xmlns:a16="http://schemas.microsoft.com/office/drawing/2014/main" id="{2A7F13B0-2728-B64B-BAD2-1D63091791A2}"/>
              </a:ext>
            </a:extLst>
          </p:cNvPr>
          <p:cNvSpPr/>
          <p:nvPr/>
        </p:nvSpPr>
        <p:spPr>
          <a:xfrm>
            <a:off x="8175171" y="326571"/>
            <a:ext cx="1240972" cy="544286"/>
          </a:xfrm>
          <a:prstGeom prst="wedgeRoundRectCallout">
            <a:avLst>
              <a:gd name="adj1" fmla="val -8552"/>
              <a:gd name="adj2" fmla="val 130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Primary</a:t>
            </a:r>
          </a:p>
        </p:txBody>
      </p:sp>
      <p:sp>
        <p:nvSpPr>
          <p:cNvPr id="9" name="Rounded Rectangular Callout 8">
            <a:extLst>
              <a:ext uri="{FF2B5EF4-FFF2-40B4-BE49-F238E27FC236}">
                <a16:creationId xmlns:a16="http://schemas.microsoft.com/office/drawing/2014/main" id="{B2502650-4DAE-3E4B-BA22-7034FA8F4576}"/>
              </a:ext>
            </a:extLst>
          </p:cNvPr>
          <p:cNvSpPr/>
          <p:nvPr/>
        </p:nvSpPr>
        <p:spPr>
          <a:xfrm>
            <a:off x="8469086" y="3657599"/>
            <a:ext cx="1828800" cy="881743"/>
          </a:xfrm>
          <a:prstGeom prst="wedgeRoundRectCallout">
            <a:avLst>
              <a:gd name="adj1" fmla="val -150657"/>
              <a:gd name="adj2" fmla="val -263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Endpoint closed on primary</a:t>
            </a:r>
          </a:p>
        </p:txBody>
      </p:sp>
      <p:sp>
        <p:nvSpPr>
          <p:cNvPr id="10" name="Rounded Rectangular Callout 9">
            <a:extLst>
              <a:ext uri="{FF2B5EF4-FFF2-40B4-BE49-F238E27FC236}">
                <a16:creationId xmlns:a16="http://schemas.microsoft.com/office/drawing/2014/main" id="{8BBE519D-A788-414F-AC3B-3C6984EA1ECE}"/>
              </a:ext>
            </a:extLst>
          </p:cNvPr>
          <p:cNvSpPr/>
          <p:nvPr/>
        </p:nvSpPr>
        <p:spPr>
          <a:xfrm>
            <a:off x="5257799" y="4746172"/>
            <a:ext cx="1850571" cy="544286"/>
          </a:xfrm>
          <a:prstGeom prst="wedgeRoundRectCallout">
            <a:avLst>
              <a:gd name="adj1" fmla="val -104775"/>
              <a:gd name="adj2" fmla="val -265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tcp connection from secondary</a:t>
            </a:r>
          </a:p>
        </p:txBody>
      </p:sp>
      <p:sp>
        <p:nvSpPr>
          <p:cNvPr id="11" name="Rounded Rectangular Callout 10">
            <a:extLst>
              <a:ext uri="{FF2B5EF4-FFF2-40B4-BE49-F238E27FC236}">
                <a16:creationId xmlns:a16="http://schemas.microsoft.com/office/drawing/2014/main" id="{91EF9E9C-C2F7-A048-B1A6-952F0B1B8A1C}"/>
              </a:ext>
            </a:extLst>
          </p:cNvPr>
          <p:cNvSpPr/>
          <p:nvPr/>
        </p:nvSpPr>
        <p:spPr>
          <a:xfrm>
            <a:off x="740227" y="5469527"/>
            <a:ext cx="1850571" cy="544286"/>
          </a:xfrm>
          <a:prstGeom prst="wedgeRoundRectCallout">
            <a:avLst>
              <a:gd name="adj1" fmla="val 95813"/>
              <a:gd name="adj2" fmla="val -355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Secondary takes over</a:t>
            </a:r>
          </a:p>
        </p:txBody>
      </p:sp>
      <p:sp>
        <p:nvSpPr>
          <p:cNvPr id="12" name="Rounded Rectangular Callout 11">
            <a:extLst>
              <a:ext uri="{FF2B5EF4-FFF2-40B4-BE49-F238E27FC236}">
                <a16:creationId xmlns:a16="http://schemas.microsoft.com/office/drawing/2014/main" id="{A630E1B3-64B9-E146-9FF2-8C842BAF6FC4}"/>
              </a:ext>
            </a:extLst>
          </p:cNvPr>
          <p:cNvSpPr/>
          <p:nvPr/>
        </p:nvSpPr>
        <p:spPr>
          <a:xfrm>
            <a:off x="9927772" y="4699634"/>
            <a:ext cx="1828800" cy="881743"/>
          </a:xfrm>
          <a:prstGeom prst="wedgeRoundRectCallout">
            <a:avLst>
              <a:gd name="adj1" fmla="val -54228"/>
              <a:gd name="adj2" fmla="val -25609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Primary is back</a:t>
            </a:r>
          </a:p>
        </p:txBody>
      </p:sp>
      <p:sp>
        <p:nvSpPr>
          <p:cNvPr id="13" name="Rounded Rectangular Callout 12">
            <a:extLst>
              <a:ext uri="{FF2B5EF4-FFF2-40B4-BE49-F238E27FC236}">
                <a16:creationId xmlns:a16="http://schemas.microsoft.com/office/drawing/2014/main" id="{794C18B1-0797-A846-AF7E-AF213AADE8A1}"/>
              </a:ext>
            </a:extLst>
          </p:cNvPr>
          <p:cNvSpPr/>
          <p:nvPr/>
        </p:nvSpPr>
        <p:spPr>
          <a:xfrm>
            <a:off x="4310743" y="5900058"/>
            <a:ext cx="1828800" cy="881743"/>
          </a:xfrm>
          <a:prstGeom prst="wedgeRoundRectCallout">
            <a:avLst>
              <a:gd name="adj1" fmla="val -61371"/>
              <a:gd name="adj2" fmla="val -13510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Secondary Stops</a:t>
            </a:r>
          </a:p>
        </p:txBody>
      </p:sp>
      <p:sp>
        <p:nvSpPr>
          <p:cNvPr id="14" name="Oval 13">
            <a:extLst>
              <a:ext uri="{FF2B5EF4-FFF2-40B4-BE49-F238E27FC236}">
                <a16:creationId xmlns:a16="http://schemas.microsoft.com/office/drawing/2014/main" id="{7DF18484-CA09-974B-A8EB-38D532F90D7B}"/>
              </a:ext>
            </a:extLst>
          </p:cNvPr>
          <p:cNvSpPr/>
          <p:nvPr/>
        </p:nvSpPr>
        <p:spPr>
          <a:xfrm>
            <a:off x="8175171" y="3717470"/>
            <a:ext cx="435427"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A534112A-BB49-7647-94DE-FA654D21F008}"/>
              </a:ext>
            </a:extLst>
          </p:cNvPr>
          <p:cNvSpPr/>
          <p:nvPr/>
        </p:nvSpPr>
        <p:spPr>
          <a:xfrm>
            <a:off x="5410199" y="4397284"/>
            <a:ext cx="435427"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BE44A9F0-31C0-8941-A463-268D89323795}"/>
              </a:ext>
            </a:extLst>
          </p:cNvPr>
          <p:cNvSpPr/>
          <p:nvPr/>
        </p:nvSpPr>
        <p:spPr>
          <a:xfrm>
            <a:off x="740227" y="5709558"/>
            <a:ext cx="413655"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7" name="Oval 16">
            <a:extLst>
              <a:ext uri="{FF2B5EF4-FFF2-40B4-BE49-F238E27FC236}">
                <a16:creationId xmlns:a16="http://schemas.microsoft.com/office/drawing/2014/main" id="{3801D5FD-C392-A744-96EF-1317B1C0650B}"/>
              </a:ext>
            </a:extLst>
          </p:cNvPr>
          <p:cNvSpPr/>
          <p:nvPr/>
        </p:nvSpPr>
        <p:spPr>
          <a:xfrm>
            <a:off x="10406745" y="5232491"/>
            <a:ext cx="435427"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8" name="Oval 17">
            <a:extLst>
              <a:ext uri="{FF2B5EF4-FFF2-40B4-BE49-F238E27FC236}">
                <a16:creationId xmlns:a16="http://schemas.microsoft.com/office/drawing/2014/main" id="{8CA6E7A0-53C5-D246-B49F-E67DC79BC7F8}"/>
              </a:ext>
            </a:extLst>
          </p:cNvPr>
          <p:cNvSpPr/>
          <p:nvPr/>
        </p:nvSpPr>
        <p:spPr>
          <a:xfrm>
            <a:off x="5606144" y="5796643"/>
            <a:ext cx="435427" cy="381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707738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E271739-25A7-9B46-96C3-CF90F9A31485}"/>
              </a:ext>
            </a:extLst>
          </p:cNvPr>
          <p:cNvPicPr>
            <a:picLocks noChangeAspect="1"/>
          </p:cNvPicPr>
          <p:nvPr/>
        </p:nvPicPr>
        <p:blipFill rotWithShape="1">
          <a:blip r:embed="rId2"/>
          <a:srcRect l="23328" r="23147"/>
          <a:stretch/>
        </p:blipFill>
        <p:spPr>
          <a:xfrm>
            <a:off x="152400" y="2783114"/>
            <a:ext cx="805543" cy="787400"/>
          </a:xfrm>
          <a:prstGeom prst="rect">
            <a:avLst/>
          </a:prstGeom>
        </p:spPr>
      </p:pic>
      <p:pic>
        <p:nvPicPr>
          <p:cNvPr id="5" name="Picture 4">
            <a:extLst>
              <a:ext uri="{FF2B5EF4-FFF2-40B4-BE49-F238E27FC236}">
                <a16:creationId xmlns:a16="http://schemas.microsoft.com/office/drawing/2014/main" id="{EC77BF3F-6C00-EE4D-92EB-3CA110B1A92A}"/>
              </a:ext>
            </a:extLst>
          </p:cNvPr>
          <p:cNvPicPr>
            <a:picLocks noChangeAspect="1"/>
          </p:cNvPicPr>
          <p:nvPr/>
        </p:nvPicPr>
        <p:blipFill>
          <a:blip r:embed="rId3"/>
          <a:stretch>
            <a:fillRect/>
          </a:stretch>
        </p:blipFill>
        <p:spPr>
          <a:xfrm>
            <a:off x="1529498" y="1117600"/>
            <a:ext cx="956072" cy="838200"/>
          </a:xfrm>
          <a:prstGeom prst="rect">
            <a:avLst/>
          </a:prstGeom>
        </p:spPr>
      </p:pic>
      <p:pic>
        <p:nvPicPr>
          <p:cNvPr id="6" name="Picture 5">
            <a:extLst>
              <a:ext uri="{FF2B5EF4-FFF2-40B4-BE49-F238E27FC236}">
                <a16:creationId xmlns:a16="http://schemas.microsoft.com/office/drawing/2014/main" id="{8EF1B78A-573B-A149-B996-4AB2D826F96D}"/>
              </a:ext>
            </a:extLst>
          </p:cNvPr>
          <p:cNvPicPr>
            <a:picLocks noChangeAspect="1"/>
          </p:cNvPicPr>
          <p:nvPr/>
        </p:nvPicPr>
        <p:blipFill>
          <a:blip r:embed="rId3"/>
          <a:stretch>
            <a:fillRect/>
          </a:stretch>
        </p:blipFill>
        <p:spPr>
          <a:xfrm>
            <a:off x="1529498" y="4452257"/>
            <a:ext cx="956072" cy="838200"/>
          </a:xfrm>
          <a:prstGeom prst="rect">
            <a:avLst/>
          </a:prstGeom>
        </p:spPr>
      </p:pic>
      <p:cxnSp>
        <p:nvCxnSpPr>
          <p:cNvPr id="8" name="Elbow Connector 7">
            <a:extLst>
              <a:ext uri="{FF2B5EF4-FFF2-40B4-BE49-F238E27FC236}">
                <a16:creationId xmlns:a16="http://schemas.microsoft.com/office/drawing/2014/main" id="{330A5B60-1CB5-3D4E-BEB3-8AD392BB631C}"/>
              </a:ext>
            </a:extLst>
          </p:cNvPr>
          <p:cNvCxnSpPr>
            <a:cxnSpLocks/>
            <a:stCxn id="4" idx="3"/>
            <a:endCxn id="5" idx="1"/>
          </p:cNvCxnSpPr>
          <p:nvPr/>
        </p:nvCxnSpPr>
        <p:spPr>
          <a:xfrm flipV="1">
            <a:off x="957943" y="1536700"/>
            <a:ext cx="571555" cy="164011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34B1F70E-5752-EA40-9980-248C01A75998}"/>
              </a:ext>
            </a:extLst>
          </p:cNvPr>
          <p:cNvCxnSpPr>
            <a:cxnSpLocks/>
            <a:stCxn id="4" idx="3"/>
            <a:endCxn id="6" idx="1"/>
          </p:cNvCxnSpPr>
          <p:nvPr/>
        </p:nvCxnSpPr>
        <p:spPr>
          <a:xfrm>
            <a:off x="957943" y="3176814"/>
            <a:ext cx="571555" cy="16945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2ECCCC-AC80-B24C-BF9E-13B8EBBC408D}"/>
              </a:ext>
            </a:extLst>
          </p:cNvPr>
          <p:cNvSpPr txBox="1"/>
          <p:nvPr/>
        </p:nvSpPr>
        <p:spPr>
          <a:xfrm>
            <a:off x="1527627" y="1967984"/>
            <a:ext cx="957943" cy="369332"/>
          </a:xfrm>
          <a:prstGeom prst="rect">
            <a:avLst/>
          </a:prstGeom>
          <a:noFill/>
        </p:spPr>
        <p:txBody>
          <a:bodyPr wrap="square" rtlCol="0">
            <a:spAutoFit/>
          </a:bodyPr>
          <a:lstStyle/>
          <a:p>
            <a:r>
              <a:rPr lang="en-US" dirty="0"/>
              <a:t>vmONE</a:t>
            </a:r>
          </a:p>
        </p:txBody>
      </p:sp>
      <p:sp>
        <p:nvSpPr>
          <p:cNvPr id="17" name="TextBox 16">
            <a:extLst>
              <a:ext uri="{FF2B5EF4-FFF2-40B4-BE49-F238E27FC236}">
                <a16:creationId xmlns:a16="http://schemas.microsoft.com/office/drawing/2014/main" id="{BBDB4689-E6F2-8749-8B5E-C6E97BE119F6}"/>
              </a:ext>
            </a:extLst>
          </p:cNvPr>
          <p:cNvSpPr txBox="1"/>
          <p:nvPr/>
        </p:nvSpPr>
        <p:spPr>
          <a:xfrm>
            <a:off x="1533126" y="5265057"/>
            <a:ext cx="957943" cy="369332"/>
          </a:xfrm>
          <a:prstGeom prst="rect">
            <a:avLst/>
          </a:prstGeom>
          <a:noFill/>
        </p:spPr>
        <p:txBody>
          <a:bodyPr wrap="square" rtlCol="0">
            <a:spAutoFit/>
          </a:bodyPr>
          <a:lstStyle/>
          <a:p>
            <a:r>
              <a:rPr lang="en-US" dirty="0"/>
              <a:t>vmTWO</a:t>
            </a:r>
          </a:p>
        </p:txBody>
      </p:sp>
      <p:sp>
        <p:nvSpPr>
          <p:cNvPr id="18" name="Hexagon 17">
            <a:extLst>
              <a:ext uri="{FF2B5EF4-FFF2-40B4-BE49-F238E27FC236}">
                <a16:creationId xmlns:a16="http://schemas.microsoft.com/office/drawing/2014/main" id="{66B5A27E-3988-124C-B305-F2436E083709}"/>
              </a:ext>
            </a:extLst>
          </p:cNvPr>
          <p:cNvSpPr/>
          <p:nvPr/>
        </p:nvSpPr>
        <p:spPr>
          <a:xfrm>
            <a:off x="1475131" y="336051"/>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5BF1088D-10D3-454A-88B1-6C837B4E3633}"/>
              </a:ext>
            </a:extLst>
          </p:cNvPr>
          <p:cNvSpPr txBox="1"/>
          <p:nvPr/>
        </p:nvSpPr>
        <p:spPr>
          <a:xfrm>
            <a:off x="1747272" y="313366"/>
            <a:ext cx="1743473" cy="307777"/>
          </a:xfrm>
          <a:prstGeom prst="rect">
            <a:avLst/>
          </a:prstGeom>
          <a:noFill/>
        </p:spPr>
        <p:txBody>
          <a:bodyPr wrap="square" rtlCol="0">
            <a:spAutoFit/>
          </a:bodyPr>
          <a:lstStyle/>
          <a:p>
            <a:r>
              <a:rPr lang="en-US" sz="1400" dirty="0"/>
              <a:t>http://0.0.0.0/</a:t>
            </a:r>
          </a:p>
        </p:txBody>
      </p:sp>
      <p:sp>
        <p:nvSpPr>
          <p:cNvPr id="20" name="Hexagon 19">
            <a:extLst>
              <a:ext uri="{FF2B5EF4-FFF2-40B4-BE49-F238E27FC236}">
                <a16:creationId xmlns:a16="http://schemas.microsoft.com/office/drawing/2014/main" id="{862EE62C-7084-0843-8FBA-69116D9BBAAF}"/>
              </a:ext>
            </a:extLst>
          </p:cNvPr>
          <p:cNvSpPr/>
          <p:nvPr/>
        </p:nvSpPr>
        <p:spPr>
          <a:xfrm>
            <a:off x="1487775" y="826940"/>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C2C4E28-215B-C44A-88A8-BBF001E59A73}"/>
              </a:ext>
            </a:extLst>
          </p:cNvPr>
          <p:cNvSpPr txBox="1"/>
          <p:nvPr/>
        </p:nvSpPr>
        <p:spPr>
          <a:xfrm>
            <a:off x="1759916" y="804255"/>
            <a:ext cx="2917372" cy="307777"/>
          </a:xfrm>
          <a:prstGeom prst="rect">
            <a:avLst/>
          </a:prstGeom>
          <a:noFill/>
        </p:spPr>
        <p:txBody>
          <a:bodyPr wrap="square" rtlCol="0">
            <a:spAutoFit/>
          </a:bodyPr>
          <a:lstStyle/>
          <a:p>
            <a:r>
              <a:rPr lang="en-US" sz="1400" dirty="0"/>
              <a:t>http://0.0.0.0/healthprobe</a:t>
            </a:r>
          </a:p>
        </p:txBody>
      </p:sp>
      <p:sp>
        <p:nvSpPr>
          <p:cNvPr id="22" name="Hexagon 21">
            <a:extLst>
              <a:ext uri="{FF2B5EF4-FFF2-40B4-BE49-F238E27FC236}">
                <a16:creationId xmlns:a16="http://schemas.microsoft.com/office/drawing/2014/main" id="{0C31BF03-342D-2446-935B-AC430FC41C50}"/>
              </a:ext>
            </a:extLst>
          </p:cNvPr>
          <p:cNvSpPr/>
          <p:nvPr/>
        </p:nvSpPr>
        <p:spPr>
          <a:xfrm>
            <a:off x="1392383" y="5710090"/>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0BE091B3-4622-E14F-8CFD-FD9AA67A0FC5}"/>
              </a:ext>
            </a:extLst>
          </p:cNvPr>
          <p:cNvSpPr txBox="1"/>
          <p:nvPr/>
        </p:nvSpPr>
        <p:spPr>
          <a:xfrm>
            <a:off x="1664524" y="5687405"/>
            <a:ext cx="1743473" cy="307777"/>
          </a:xfrm>
          <a:prstGeom prst="rect">
            <a:avLst/>
          </a:prstGeom>
          <a:noFill/>
        </p:spPr>
        <p:txBody>
          <a:bodyPr wrap="square" rtlCol="0">
            <a:spAutoFit/>
          </a:bodyPr>
          <a:lstStyle/>
          <a:p>
            <a:r>
              <a:rPr lang="en-US" sz="1400" dirty="0"/>
              <a:t>http://0.0.0.0/</a:t>
            </a:r>
          </a:p>
        </p:txBody>
      </p:sp>
      <p:sp>
        <p:nvSpPr>
          <p:cNvPr id="24" name="Hexagon 23">
            <a:extLst>
              <a:ext uri="{FF2B5EF4-FFF2-40B4-BE49-F238E27FC236}">
                <a16:creationId xmlns:a16="http://schemas.microsoft.com/office/drawing/2014/main" id="{3D84635B-9D22-CF45-AC31-D94604DD7D0C}"/>
              </a:ext>
            </a:extLst>
          </p:cNvPr>
          <p:cNvSpPr/>
          <p:nvPr/>
        </p:nvSpPr>
        <p:spPr>
          <a:xfrm>
            <a:off x="1405027" y="6200979"/>
            <a:ext cx="315685" cy="26358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4A75955D-8EE8-6045-A5A2-5B20967C760C}"/>
              </a:ext>
            </a:extLst>
          </p:cNvPr>
          <p:cNvSpPr txBox="1"/>
          <p:nvPr/>
        </p:nvSpPr>
        <p:spPr>
          <a:xfrm>
            <a:off x="1677168" y="6178294"/>
            <a:ext cx="2917372" cy="307777"/>
          </a:xfrm>
          <a:prstGeom prst="rect">
            <a:avLst/>
          </a:prstGeom>
          <a:noFill/>
        </p:spPr>
        <p:txBody>
          <a:bodyPr wrap="square" rtlCol="0">
            <a:spAutoFit/>
          </a:bodyPr>
          <a:lstStyle/>
          <a:p>
            <a:r>
              <a:rPr lang="en-US" sz="1400" dirty="0"/>
              <a:t>http://0.0.0.0/healthprobe</a:t>
            </a:r>
          </a:p>
        </p:txBody>
      </p:sp>
      <p:sp>
        <p:nvSpPr>
          <p:cNvPr id="27" name="Rectangle 26">
            <a:extLst>
              <a:ext uri="{FF2B5EF4-FFF2-40B4-BE49-F238E27FC236}">
                <a16:creationId xmlns:a16="http://schemas.microsoft.com/office/drawing/2014/main" id="{81BCC03C-C4B8-6D44-9C45-74E0B92E3559}"/>
              </a:ext>
            </a:extLst>
          </p:cNvPr>
          <p:cNvSpPr/>
          <p:nvPr/>
        </p:nvSpPr>
        <p:spPr>
          <a:xfrm>
            <a:off x="6182970" y="91743"/>
            <a:ext cx="1393373" cy="402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LoadBalancer</a:t>
            </a:r>
          </a:p>
        </p:txBody>
      </p:sp>
      <p:sp>
        <p:nvSpPr>
          <p:cNvPr id="28" name="Rectangle 27">
            <a:extLst>
              <a:ext uri="{FF2B5EF4-FFF2-40B4-BE49-F238E27FC236}">
                <a16:creationId xmlns:a16="http://schemas.microsoft.com/office/drawing/2014/main" id="{B4F59CD1-4F33-1B49-83F9-60A2359DF3B6}"/>
              </a:ext>
            </a:extLst>
          </p:cNvPr>
          <p:cNvSpPr/>
          <p:nvPr/>
        </p:nvSpPr>
        <p:spPr>
          <a:xfrm>
            <a:off x="8298314" y="91743"/>
            <a:ext cx="1393373" cy="402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vmONE</a:t>
            </a:r>
          </a:p>
        </p:txBody>
      </p:sp>
      <p:sp>
        <p:nvSpPr>
          <p:cNvPr id="29" name="Rectangle 28">
            <a:extLst>
              <a:ext uri="{FF2B5EF4-FFF2-40B4-BE49-F238E27FC236}">
                <a16:creationId xmlns:a16="http://schemas.microsoft.com/office/drawing/2014/main" id="{89B98325-A93D-474C-BB38-FAD3577A57D0}"/>
              </a:ext>
            </a:extLst>
          </p:cNvPr>
          <p:cNvSpPr/>
          <p:nvPr/>
        </p:nvSpPr>
        <p:spPr>
          <a:xfrm>
            <a:off x="10363078" y="73086"/>
            <a:ext cx="1393373" cy="402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vmTWO</a:t>
            </a:r>
          </a:p>
        </p:txBody>
      </p:sp>
      <p:cxnSp>
        <p:nvCxnSpPr>
          <p:cNvPr id="31" name="Straight Connector 30">
            <a:extLst>
              <a:ext uri="{FF2B5EF4-FFF2-40B4-BE49-F238E27FC236}">
                <a16:creationId xmlns:a16="http://schemas.microsoft.com/office/drawing/2014/main" id="{AC305BCE-6B9A-0C44-9D90-A6B50FC2F03D}"/>
              </a:ext>
            </a:extLst>
          </p:cNvPr>
          <p:cNvCxnSpPr>
            <a:cxnSpLocks/>
            <a:stCxn id="27" idx="2"/>
          </p:cNvCxnSpPr>
          <p:nvPr/>
        </p:nvCxnSpPr>
        <p:spPr>
          <a:xfrm>
            <a:off x="6879657" y="494515"/>
            <a:ext cx="25294" cy="617842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BFEF06A-6C9C-AD44-BE31-BBDBF3746FBF}"/>
              </a:ext>
            </a:extLst>
          </p:cNvPr>
          <p:cNvCxnSpPr>
            <a:cxnSpLocks/>
          </p:cNvCxnSpPr>
          <p:nvPr/>
        </p:nvCxnSpPr>
        <p:spPr>
          <a:xfrm>
            <a:off x="8995000" y="494514"/>
            <a:ext cx="20239" cy="6178429"/>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51061CB-D18E-FD40-A086-C09B2AA55A25}"/>
              </a:ext>
            </a:extLst>
          </p:cNvPr>
          <p:cNvCxnSpPr>
            <a:cxnSpLocks/>
          </p:cNvCxnSpPr>
          <p:nvPr/>
        </p:nvCxnSpPr>
        <p:spPr>
          <a:xfrm>
            <a:off x="11059764" y="475856"/>
            <a:ext cx="46810" cy="6197087"/>
          </a:xfrm>
          <a:prstGeom prst="line">
            <a:avLst/>
          </a:prstGeom>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B0EC3B36-9EAF-544D-8A43-6304248D8489}"/>
              </a:ext>
            </a:extLst>
          </p:cNvPr>
          <p:cNvSpPr/>
          <p:nvPr/>
        </p:nvSpPr>
        <p:spPr>
          <a:xfrm>
            <a:off x="6721813" y="830291"/>
            <a:ext cx="315686" cy="74138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0493066-102E-0B43-857F-0D813A886F2F}"/>
              </a:ext>
            </a:extLst>
          </p:cNvPr>
          <p:cNvSpPr/>
          <p:nvPr/>
        </p:nvSpPr>
        <p:spPr>
          <a:xfrm>
            <a:off x="8869993" y="947180"/>
            <a:ext cx="315686" cy="47450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5A8181E4-EA72-F443-92CC-C443EBFE770A}"/>
              </a:ext>
            </a:extLst>
          </p:cNvPr>
          <p:cNvCxnSpPr/>
          <p:nvPr/>
        </p:nvCxnSpPr>
        <p:spPr>
          <a:xfrm>
            <a:off x="7048389" y="944460"/>
            <a:ext cx="180157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4B4D2510-023F-2944-9755-6E92E9DDBD0D}"/>
              </a:ext>
            </a:extLst>
          </p:cNvPr>
          <p:cNvSpPr txBox="1"/>
          <p:nvPr/>
        </p:nvSpPr>
        <p:spPr>
          <a:xfrm>
            <a:off x="7039265" y="705149"/>
            <a:ext cx="1944858" cy="261610"/>
          </a:xfrm>
          <a:prstGeom prst="rect">
            <a:avLst/>
          </a:prstGeom>
          <a:noFill/>
        </p:spPr>
        <p:txBody>
          <a:bodyPr wrap="square" rtlCol="0">
            <a:spAutoFit/>
          </a:bodyPr>
          <a:lstStyle/>
          <a:p>
            <a:r>
              <a:rPr lang="en-US" sz="1100" dirty="0"/>
              <a:t>http://vmONE/healthprobe</a:t>
            </a:r>
          </a:p>
        </p:txBody>
      </p:sp>
      <p:cxnSp>
        <p:nvCxnSpPr>
          <p:cNvPr id="39" name="Straight Arrow Connector 38">
            <a:extLst>
              <a:ext uri="{FF2B5EF4-FFF2-40B4-BE49-F238E27FC236}">
                <a16:creationId xmlns:a16="http://schemas.microsoft.com/office/drawing/2014/main" id="{A40CE603-2EB0-674C-ACBD-95E60A7F488C}"/>
              </a:ext>
            </a:extLst>
          </p:cNvPr>
          <p:cNvCxnSpPr>
            <a:cxnSpLocks/>
          </p:cNvCxnSpPr>
          <p:nvPr/>
        </p:nvCxnSpPr>
        <p:spPr>
          <a:xfrm flipH="1" flipV="1">
            <a:off x="7015552" y="1418679"/>
            <a:ext cx="1854442" cy="30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19708E5D-7DA0-D349-8E42-0602CD43E396}"/>
              </a:ext>
            </a:extLst>
          </p:cNvPr>
          <p:cNvSpPr txBox="1"/>
          <p:nvPr/>
        </p:nvSpPr>
        <p:spPr>
          <a:xfrm>
            <a:off x="7523608" y="1164631"/>
            <a:ext cx="727729" cy="261610"/>
          </a:xfrm>
          <a:prstGeom prst="rect">
            <a:avLst/>
          </a:prstGeom>
          <a:noFill/>
        </p:spPr>
        <p:txBody>
          <a:bodyPr wrap="square" rtlCol="0">
            <a:spAutoFit/>
          </a:bodyPr>
          <a:lstStyle/>
          <a:p>
            <a:r>
              <a:rPr lang="en-US" sz="1100" dirty="0"/>
              <a:t>200 OK</a:t>
            </a:r>
          </a:p>
        </p:txBody>
      </p:sp>
      <p:sp>
        <p:nvSpPr>
          <p:cNvPr id="45" name="Rectangle 44">
            <a:extLst>
              <a:ext uri="{FF2B5EF4-FFF2-40B4-BE49-F238E27FC236}">
                <a16:creationId xmlns:a16="http://schemas.microsoft.com/office/drawing/2014/main" id="{12C18CA9-F5D3-FF40-83AE-A9693858CD7D}"/>
              </a:ext>
            </a:extLst>
          </p:cNvPr>
          <p:cNvSpPr/>
          <p:nvPr/>
        </p:nvSpPr>
        <p:spPr>
          <a:xfrm>
            <a:off x="6736470" y="2077636"/>
            <a:ext cx="315686" cy="14868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AF3F8F6-7115-F749-96EC-5008C0C938B9}"/>
              </a:ext>
            </a:extLst>
          </p:cNvPr>
          <p:cNvSpPr/>
          <p:nvPr/>
        </p:nvSpPr>
        <p:spPr>
          <a:xfrm>
            <a:off x="10901921" y="2277528"/>
            <a:ext cx="315686" cy="129298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a:extLst>
              <a:ext uri="{FF2B5EF4-FFF2-40B4-BE49-F238E27FC236}">
                <a16:creationId xmlns:a16="http://schemas.microsoft.com/office/drawing/2014/main" id="{43326668-FB8C-DD42-9113-06722CFCD035}"/>
              </a:ext>
            </a:extLst>
          </p:cNvPr>
          <p:cNvCxnSpPr>
            <a:cxnSpLocks/>
          </p:cNvCxnSpPr>
          <p:nvPr/>
        </p:nvCxnSpPr>
        <p:spPr>
          <a:xfrm>
            <a:off x="7063046" y="2297807"/>
            <a:ext cx="385729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C02816FC-CA40-4440-8F74-81D908FA67C5}"/>
              </a:ext>
            </a:extLst>
          </p:cNvPr>
          <p:cNvSpPr txBox="1"/>
          <p:nvPr/>
        </p:nvSpPr>
        <p:spPr>
          <a:xfrm>
            <a:off x="7161174" y="1998198"/>
            <a:ext cx="1944858" cy="261610"/>
          </a:xfrm>
          <a:prstGeom prst="rect">
            <a:avLst/>
          </a:prstGeom>
          <a:noFill/>
        </p:spPr>
        <p:txBody>
          <a:bodyPr wrap="square" rtlCol="0">
            <a:spAutoFit/>
          </a:bodyPr>
          <a:lstStyle/>
          <a:p>
            <a:r>
              <a:rPr lang="en-US" sz="1100" dirty="0"/>
              <a:t>http://vmTWO/healthprobe</a:t>
            </a:r>
          </a:p>
        </p:txBody>
      </p:sp>
      <p:cxnSp>
        <p:nvCxnSpPr>
          <p:cNvPr id="49" name="Straight Arrow Connector 48">
            <a:extLst>
              <a:ext uri="{FF2B5EF4-FFF2-40B4-BE49-F238E27FC236}">
                <a16:creationId xmlns:a16="http://schemas.microsoft.com/office/drawing/2014/main" id="{3E53493D-360D-344A-8F4E-FD5BB2316201}"/>
              </a:ext>
            </a:extLst>
          </p:cNvPr>
          <p:cNvCxnSpPr>
            <a:cxnSpLocks/>
          </p:cNvCxnSpPr>
          <p:nvPr/>
        </p:nvCxnSpPr>
        <p:spPr>
          <a:xfrm flipH="1">
            <a:off x="9152844" y="2625561"/>
            <a:ext cx="17674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F1E181E4-258E-8846-AAFE-16A5CFC82BC7}"/>
              </a:ext>
            </a:extLst>
          </p:cNvPr>
          <p:cNvSpPr txBox="1"/>
          <p:nvPr/>
        </p:nvSpPr>
        <p:spPr>
          <a:xfrm>
            <a:off x="9517776" y="2823781"/>
            <a:ext cx="888760" cy="261610"/>
          </a:xfrm>
          <a:prstGeom prst="rect">
            <a:avLst/>
          </a:prstGeom>
          <a:noFill/>
        </p:spPr>
        <p:txBody>
          <a:bodyPr wrap="square" rtlCol="0">
            <a:spAutoFit/>
          </a:bodyPr>
          <a:lstStyle/>
          <a:p>
            <a:r>
              <a:rPr lang="en-US" sz="1100" dirty="0"/>
              <a:t>200 OK</a:t>
            </a:r>
          </a:p>
        </p:txBody>
      </p:sp>
      <p:sp>
        <p:nvSpPr>
          <p:cNvPr id="53" name="Rectangle 52">
            <a:extLst>
              <a:ext uri="{FF2B5EF4-FFF2-40B4-BE49-F238E27FC236}">
                <a16:creationId xmlns:a16="http://schemas.microsoft.com/office/drawing/2014/main" id="{4EE93D67-1804-A749-A177-6CA804117485}"/>
              </a:ext>
            </a:extLst>
          </p:cNvPr>
          <p:cNvSpPr/>
          <p:nvPr/>
        </p:nvSpPr>
        <p:spPr>
          <a:xfrm>
            <a:off x="8840924" y="2597417"/>
            <a:ext cx="315686" cy="47450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CC455FE5-6AD2-904C-963D-4C4D114EA535}"/>
              </a:ext>
            </a:extLst>
          </p:cNvPr>
          <p:cNvSpPr txBox="1"/>
          <p:nvPr/>
        </p:nvSpPr>
        <p:spPr>
          <a:xfrm>
            <a:off x="9154661" y="2365825"/>
            <a:ext cx="1944858" cy="261610"/>
          </a:xfrm>
          <a:prstGeom prst="rect">
            <a:avLst/>
          </a:prstGeom>
          <a:noFill/>
        </p:spPr>
        <p:txBody>
          <a:bodyPr wrap="square" rtlCol="0">
            <a:spAutoFit/>
          </a:bodyPr>
          <a:lstStyle/>
          <a:p>
            <a:r>
              <a:rPr lang="en-US" sz="1100" dirty="0"/>
              <a:t>http://vmONE/healthprobe</a:t>
            </a:r>
          </a:p>
        </p:txBody>
      </p:sp>
      <p:cxnSp>
        <p:nvCxnSpPr>
          <p:cNvPr id="58" name="Straight Arrow Connector 57">
            <a:extLst>
              <a:ext uri="{FF2B5EF4-FFF2-40B4-BE49-F238E27FC236}">
                <a16:creationId xmlns:a16="http://schemas.microsoft.com/office/drawing/2014/main" id="{787CAAA7-990F-404C-A97C-54AB1BE6FFD3}"/>
              </a:ext>
            </a:extLst>
          </p:cNvPr>
          <p:cNvCxnSpPr>
            <a:cxnSpLocks/>
          </p:cNvCxnSpPr>
          <p:nvPr/>
        </p:nvCxnSpPr>
        <p:spPr>
          <a:xfrm>
            <a:off x="9152843" y="3071918"/>
            <a:ext cx="17674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7A6425D6-7F4C-F849-B6FF-DCF5499D7332}"/>
              </a:ext>
            </a:extLst>
          </p:cNvPr>
          <p:cNvCxnSpPr>
            <a:cxnSpLocks/>
          </p:cNvCxnSpPr>
          <p:nvPr/>
        </p:nvCxnSpPr>
        <p:spPr>
          <a:xfrm flipH="1" flipV="1">
            <a:off x="7063046" y="3546419"/>
            <a:ext cx="3810486" cy="240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379CB09E-4C03-724A-8F86-58D844621F93}"/>
              </a:ext>
            </a:extLst>
          </p:cNvPr>
          <p:cNvSpPr/>
          <p:nvPr/>
        </p:nvSpPr>
        <p:spPr>
          <a:xfrm>
            <a:off x="6750622" y="4029536"/>
            <a:ext cx="315686" cy="148686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CD00E39D-15B3-D348-8810-4F48BAEA01C7}"/>
              </a:ext>
            </a:extLst>
          </p:cNvPr>
          <p:cNvSpPr/>
          <p:nvPr/>
        </p:nvSpPr>
        <p:spPr>
          <a:xfrm>
            <a:off x="10916073" y="4229428"/>
            <a:ext cx="315686" cy="129298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a:extLst>
              <a:ext uri="{FF2B5EF4-FFF2-40B4-BE49-F238E27FC236}">
                <a16:creationId xmlns:a16="http://schemas.microsoft.com/office/drawing/2014/main" id="{2AE08B79-B589-BC48-944E-BE428AB38C22}"/>
              </a:ext>
            </a:extLst>
          </p:cNvPr>
          <p:cNvCxnSpPr>
            <a:cxnSpLocks/>
          </p:cNvCxnSpPr>
          <p:nvPr/>
        </p:nvCxnSpPr>
        <p:spPr>
          <a:xfrm>
            <a:off x="7077198" y="4249707"/>
            <a:ext cx="385729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2650D83F-6EC8-2B48-8881-0AFDB0C987BA}"/>
              </a:ext>
            </a:extLst>
          </p:cNvPr>
          <p:cNvSpPr txBox="1"/>
          <p:nvPr/>
        </p:nvSpPr>
        <p:spPr>
          <a:xfrm>
            <a:off x="7175326" y="3950098"/>
            <a:ext cx="1944858" cy="261610"/>
          </a:xfrm>
          <a:prstGeom prst="rect">
            <a:avLst/>
          </a:prstGeom>
          <a:noFill/>
        </p:spPr>
        <p:txBody>
          <a:bodyPr wrap="square" rtlCol="0">
            <a:spAutoFit/>
          </a:bodyPr>
          <a:lstStyle/>
          <a:p>
            <a:r>
              <a:rPr lang="en-US" sz="1100" dirty="0"/>
              <a:t>http://vmTWO/healthprobe</a:t>
            </a:r>
          </a:p>
        </p:txBody>
      </p:sp>
      <p:cxnSp>
        <p:nvCxnSpPr>
          <p:cNvPr id="71" name="Straight Arrow Connector 70">
            <a:extLst>
              <a:ext uri="{FF2B5EF4-FFF2-40B4-BE49-F238E27FC236}">
                <a16:creationId xmlns:a16="http://schemas.microsoft.com/office/drawing/2014/main" id="{B20A19B5-FA13-1D41-BA1F-F284CE077582}"/>
              </a:ext>
            </a:extLst>
          </p:cNvPr>
          <p:cNvCxnSpPr>
            <a:cxnSpLocks/>
          </p:cNvCxnSpPr>
          <p:nvPr/>
        </p:nvCxnSpPr>
        <p:spPr>
          <a:xfrm flipH="1">
            <a:off x="9166996" y="4577461"/>
            <a:ext cx="17674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A02BC9F9-6B21-8C40-93F1-E01B97D2B9F7}"/>
              </a:ext>
            </a:extLst>
          </p:cNvPr>
          <p:cNvSpPr txBox="1"/>
          <p:nvPr/>
        </p:nvSpPr>
        <p:spPr>
          <a:xfrm>
            <a:off x="9531928" y="4775681"/>
            <a:ext cx="888760" cy="261610"/>
          </a:xfrm>
          <a:prstGeom prst="rect">
            <a:avLst/>
          </a:prstGeom>
          <a:noFill/>
        </p:spPr>
        <p:txBody>
          <a:bodyPr wrap="square" rtlCol="0">
            <a:spAutoFit/>
          </a:bodyPr>
          <a:lstStyle/>
          <a:p>
            <a:r>
              <a:rPr lang="en-US" sz="1100" dirty="0"/>
              <a:t>400-500</a:t>
            </a:r>
          </a:p>
        </p:txBody>
      </p:sp>
      <p:sp>
        <p:nvSpPr>
          <p:cNvPr id="73" name="Rectangle 72">
            <a:extLst>
              <a:ext uri="{FF2B5EF4-FFF2-40B4-BE49-F238E27FC236}">
                <a16:creationId xmlns:a16="http://schemas.microsoft.com/office/drawing/2014/main" id="{93F9DF55-4C47-1C4D-9B37-BD12FB9716EB}"/>
              </a:ext>
            </a:extLst>
          </p:cNvPr>
          <p:cNvSpPr/>
          <p:nvPr/>
        </p:nvSpPr>
        <p:spPr>
          <a:xfrm>
            <a:off x="8855076" y="4549317"/>
            <a:ext cx="315686" cy="47450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FAB5F36A-543A-364F-8FC4-896E86927649}"/>
              </a:ext>
            </a:extLst>
          </p:cNvPr>
          <p:cNvSpPr txBox="1"/>
          <p:nvPr/>
        </p:nvSpPr>
        <p:spPr>
          <a:xfrm>
            <a:off x="9168813" y="4317725"/>
            <a:ext cx="1944858" cy="261610"/>
          </a:xfrm>
          <a:prstGeom prst="rect">
            <a:avLst/>
          </a:prstGeom>
          <a:noFill/>
        </p:spPr>
        <p:txBody>
          <a:bodyPr wrap="square" rtlCol="0">
            <a:spAutoFit/>
          </a:bodyPr>
          <a:lstStyle/>
          <a:p>
            <a:r>
              <a:rPr lang="en-US" sz="1100" dirty="0"/>
              <a:t>http://vmONE/healthprobe</a:t>
            </a:r>
          </a:p>
        </p:txBody>
      </p:sp>
      <p:cxnSp>
        <p:nvCxnSpPr>
          <p:cNvPr id="75" name="Straight Arrow Connector 74">
            <a:extLst>
              <a:ext uri="{FF2B5EF4-FFF2-40B4-BE49-F238E27FC236}">
                <a16:creationId xmlns:a16="http://schemas.microsoft.com/office/drawing/2014/main" id="{1BFF19B9-5BFD-9B4D-8627-47013DBFB419}"/>
              </a:ext>
            </a:extLst>
          </p:cNvPr>
          <p:cNvCxnSpPr>
            <a:cxnSpLocks/>
          </p:cNvCxnSpPr>
          <p:nvPr/>
        </p:nvCxnSpPr>
        <p:spPr>
          <a:xfrm>
            <a:off x="9166995" y="5023818"/>
            <a:ext cx="176749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909D9414-D14C-3F40-9D7A-E28663827495}"/>
              </a:ext>
            </a:extLst>
          </p:cNvPr>
          <p:cNvCxnSpPr>
            <a:cxnSpLocks/>
          </p:cNvCxnSpPr>
          <p:nvPr/>
        </p:nvCxnSpPr>
        <p:spPr>
          <a:xfrm flipH="1" flipV="1">
            <a:off x="7077198" y="5498319"/>
            <a:ext cx="3810486" cy="240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11EFC40A-4796-A44D-8744-07C51D75371E}"/>
              </a:ext>
            </a:extLst>
          </p:cNvPr>
          <p:cNvSpPr txBox="1"/>
          <p:nvPr/>
        </p:nvSpPr>
        <p:spPr>
          <a:xfrm>
            <a:off x="9548066" y="3334505"/>
            <a:ext cx="888760" cy="261610"/>
          </a:xfrm>
          <a:prstGeom prst="rect">
            <a:avLst/>
          </a:prstGeom>
          <a:noFill/>
        </p:spPr>
        <p:txBody>
          <a:bodyPr wrap="square" rtlCol="0">
            <a:spAutoFit/>
          </a:bodyPr>
          <a:lstStyle/>
          <a:p>
            <a:r>
              <a:rPr lang="en-US" sz="1100" dirty="0"/>
              <a:t>404</a:t>
            </a:r>
          </a:p>
        </p:txBody>
      </p:sp>
      <p:sp>
        <p:nvSpPr>
          <p:cNvPr id="81" name="TextBox 80">
            <a:extLst>
              <a:ext uri="{FF2B5EF4-FFF2-40B4-BE49-F238E27FC236}">
                <a16:creationId xmlns:a16="http://schemas.microsoft.com/office/drawing/2014/main" id="{9E3B01B6-0FCA-DE49-AC29-A90DC696694B}"/>
              </a:ext>
            </a:extLst>
          </p:cNvPr>
          <p:cNvSpPr txBox="1"/>
          <p:nvPr/>
        </p:nvSpPr>
        <p:spPr>
          <a:xfrm>
            <a:off x="9536417" y="5296691"/>
            <a:ext cx="888760" cy="261610"/>
          </a:xfrm>
          <a:prstGeom prst="rect">
            <a:avLst/>
          </a:prstGeom>
          <a:noFill/>
        </p:spPr>
        <p:txBody>
          <a:bodyPr wrap="square" rtlCol="0">
            <a:spAutoFit/>
          </a:bodyPr>
          <a:lstStyle/>
          <a:p>
            <a:r>
              <a:rPr lang="en-US" sz="1100" dirty="0"/>
              <a:t>200 OK</a:t>
            </a:r>
          </a:p>
        </p:txBody>
      </p:sp>
      <p:sp>
        <p:nvSpPr>
          <p:cNvPr id="83" name="TextBox 82">
            <a:extLst>
              <a:ext uri="{FF2B5EF4-FFF2-40B4-BE49-F238E27FC236}">
                <a16:creationId xmlns:a16="http://schemas.microsoft.com/office/drawing/2014/main" id="{A614240C-34C2-E840-8125-0060C3455C98}"/>
              </a:ext>
            </a:extLst>
          </p:cNvPr>
          <p:cNvSpPr txBox="1"/>
          <p:nvPr/>
        </p:nvSpPr>
        <p:spPr>
          <a:xfrm>
            <a:off x="4796337" y="1094063"/>
            <a:ext cx="1866049" cy="523220"/>
          </a:xfrm>
          <a:prstGeom prst="rect">
            <a:avLst/>
          </a:prstGeom>
          <a:noFill/>
        </p:spPr>
        <p:txBody>
          <a:bodyPr wrap="square" rtlCol="0">
            <a:spAutoFit/>
          </a:bodyPr>
          <a:lstStyle/>
          <a:p>
            <a:r>
              <a:rPr lang="en-US" sz="1400" dirty="0"/>
              <a:t>vmONE Health Probe calls</a:t>
            </a:r>
          </a:p>
        </p:txBody>
      </p:sp>
      <p:sp>
        <p:nvSpPr>
          <p:cNvPr id="84" name="TextBox 83">
            <a:extLst>
              <a:ext uri="{FF2B5EF4-FFF2-40B4-BE49-F238E27FC236}">
                <a16:creationId xmlns:a16="http://schemas.microsoft.com/office/drawing/2014/main" id="{67868E4B-5617-C147-B4CD-36721BAE2FC9}"/>
              </a:ext>
            </a:extLst>
          </p:cNvPr>
          <p:cNvSpPr txBox="1"/>
          <p:nvPr/>
        </p:nvSpPr>
        <p:spPr>
          <a:xfrm>
            <a:off x="4798575" y="2597417"/>
            <a:ext cx="1866049" cy="954107"/>
          </a:xfrm>
          <a:prstGeom prst="rect">
            <a:avLst/>
          </a:prstGeom>
          <a:noFill/>
        </p:spPr>
        <p:txBody>
          <a:bodyPr wrap="square" rtlCol="0">
            <a:spAutoFit/>
          </a:bodyPr>
          <a:lstStyle/>
          <a:p>
            <a:r>
              <a:rPr lang="en-US" sz="1400" dirty="0"/>
              <a:t>vmTWO Health Probe calls – vmONE is UP, hence vmTWO fails in health check</a:t>
            </a:r>
          </a:p>
        </p:txBody>
      </p:sp>
      <p:sp>
        <p:nvSpPr>
          <p:cNvPr id="86" name="TextBox 85">
            <a:extLst>
              <a:ext uri="{FF2B5EF4-FFF2-40B4-BE49-F238E27FC236}">
                <a16:creationId xmlns:a16="http://schemas.microsoft.com/office/drawing/2014/main" id="{33695AAA-682F-C948-B234-5D2B941A6377}"/>
              </a:ext>
            </a:extLst>
          </p:cNvPr>
          <p:cNvSpPr txBox="1"/>
          <p:nvPr/>
        </p:nvSpPr>
        <p:spPr>
          <a:xfrm>
            <a:off x="4677288" y="4500598"/>
            <a:ext cx="2010691" cy="954107"/>
          </a:xfrm>
          <a:prstGeom prst="rect">
            <a:avLst/>
          </a:prstGeom>
          <a:noFill/>
        </p:spPr>
        <p:txBody>
          <a:bodyPr wrap="square" rtlCol="0">
            <a:spAutoFit/>
          </a:bodyPr>
          <a:lstStyle/>
          <a:p>
            <a:r>
              <a:rPr lang="en-US" sz="1400" dirty="0"/>
              <a:t>vmTWO Health Probe calls – vmONE is DOWN and hence vmTWO takes over</a:t>
            </a:r>
          </a:p>
        </p:txBody>
      </p:sp>
    </p:spTree>
    <p:extLst>
      <p:ext uri="{BB962C8B-B14F-4D97-AF65-F5344CB8AC3E}">
        <p14:creationId xmlns:p14="http://schemas.microsoft.com/office/powerpoint/2010/main" val="977942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27C042-C239-6F41-BE78-2BE06F92AD48}"/>
              </a:ext>
            </a:extLst>
          </p:cNvPr>
          <p:cNvSpPr/>
          <p:nvPr/>
        </p:nvSpPr>
        <p:spPr>
          <a:xfrm>
            <a:off x="5047954" y="1979537"/>
            <a:ext cx="1393373" cy="616408"/>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LoadBalancer</a:t>
            </a:r>
          </a:p>
        </p:txBody>
      </p:sp>
      <p:sp>
        <p:nvSpPr>
          <p:cNvPr id="5" name="Rectangle 4">
            <a:extLst>
              <a:ext uri="{FF2B5EF4-FFF2-40B4-BE49-F238E27FC236}">
                <a16:creationId xmlns:a16="http://schemas.microsoft.com/office/drawing/2014/main" id="{89D6BFA2-BA37-384A-88AB-EE385DF13634}"/>
              </a:ext>
            </a:extLst>
          </p:cNvPr>
          <p:cNvSpPr/>
          <p:nvPr/>
        </p:nvSpPr>
        <p:spPr>
          <a:xfrm>
            <a:off x="2728570" y="3202438"/>
            <a:ext cx="1393373" cy="61640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Node 1</a:t>
            </a:r>
          </a:p>
        </p:txBody>
      </p:sp>
      <p:sp>
        <p:nvSpPr>
          <p:cNvPr id="7" name="Rectangle 6">
            <a:extLst>
              <a:ext uri="{FF2B5EF4-FFF2-40B4-BE49-F238E27FC236}">
                <a16:creationId xmlns:a16="http://schemas.microsoft.com/office/drawing/2014/main" id="{0EC8A08B-F63C-4D4D-AFEE-3E4511E1FA20}"/>
              </a:ext>
            </a:extLst>
          </p:cNvPr>
          <p:cNvSpPr/>
          <p:nvPr/>
        </p:nvSpPr>
        <p:spPr>
          <a:xfrm>
            <a:off x="7019208" y="3202438"/>
            <a:ext cx="1393373" cy="6164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Node 2</a:t>
            </a:r>
          </a:p>
        </p:txBody>
      </p:sp>
    </p:spTree>
    <p:extLst>
      <p:ext uri="{BB962C8B-B14F-4D97-AF65-F5344CB8AC3E}">
        <p14:creationId xmlns:p14="http://schemas.microsoft.com/office/powerpoint/2010/main" val="8811749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TotalTime>
  <Words>313</Words>
  <Application>Microsoft Macintosh PowerPoint</Application>
  <PresentationFormat>Widescreen</PresentationFormat>
  <Paragraphs>67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ibm-plex-sans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Padmanabhan</dc:creator>
  <cp:lastModifiedBy>Jay Padmanabhan</cp:lastModifiedBy>
  <cp:revision>13</cp:revision>
  <dcterms:created xsi:type="dcterms:W3CDTF">2020-04-21T13:17:17Z</dcterms:created>
  <dcterms:modified xsi:type="dcterms:W3CDTF">2020-04-24T20:03:06Z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2020-04-21T13:17:18Z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a2fc390c-353b-41b3-9787-0000feac583d</vt:lpwstr>
  </property>
  <property fmtid="{D5CDD505-2E9C-101B-9397-08002B2CF9AE}" pid="8" name="MSIP_Label_f42aa342-8706-4288-bd11-ebb85995028c_ContentBits">
    <vt:lpwstr>0</vt:lpwstr>
  </property>
</Properties>
</file>